
<file path=[Content_Types].xml><?xml version="1.0" encoding="utf-8"?>
<Types xmlns="http://schemas.openxmlformats.org/package/2006/content-types">
  <Default Extension="fntdata" ContentType="application/x-fontdata"/>
  <Default Extension="glb" ContentType="model/gltf.binary"/>
  <Default Extension="jp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76" r:id="rId3"/>
    <p:sldId id="288" r:id="rId4"/>
    <p:sldId id="289" r:id="rId5"/>
    <p:sldId id="280" r:id="rId6"/>
    <p:sldId id="283" r:id="rId7"/>
    <p:sldId id="282" r:id="rId8"/>
    <p:sldId id="287" r:id="rId9"/>
    <p:sldId id="291" r:id="rId10"/>
    <p:sldId id="285" r:id="rId11"/>
    <p:sldId id="292" r:id="rId12"/>
    <p:sldId id="290" r:id="rId13"/>
    <p:sldId id="293" r:id="rId14"/>
    <p:sldId id="277" r:id="rId15"/>
    <p:sldId id="284" r:id="rId16"/>
    <p:sldId id="294" r:id="rId17"/>
    <p:sldId id="278" r:id="rId18"/>
    <p:sldId id="275" r:id="rId19"/>
  </p:sldIdLst>
  <p:sldSz cx="9144000" cy="5143500" type="screen16x9"/>
  <p:notesSz cx="6858000" cy="9144000"/>
  <p:embeddedFontLst>
    <p:embeddedFont>
      <p:font typeface="Algerian" panose="04020705040A02060702" pitchFamily="82" charset="0"/>
      <p:regular r:id="rId21"/>
    </p:embeddedFont>
    <p:embeddedFont>
      <p:font typeface="Bahnschrift SemiLight Condensed" panose="020B0502040204020203" pitchFamily="34" charset="0"/>
      <p:regular r:id="rId22"/>
    </p:embeddedFont>
    <p:embeddedFont>
      <p:font typeface="Comic Sans MS" panose="030F0702030302020204" pitchFamily="66" charset="0"/>
      <p:regular r:id="rId23"/>
      <p:bold r:id="rId24"/>
      <p:italic r:id="rId25"/>
      <p:boldItalic r:id="rId26"/>
    </p:embeddedFont>
    <p:embeddedFont>
      <p:font typeface="Imprint MT Shadow" panose="04020605060303030202" pitchFamily="82" charset="0"/>
      <p:regular r:id="rId27"/>
    </p:embeddedFont>
    <p:embeddedFont>
      <p:font typeface="Lato" panose="020F0502020204030203" pitchFamily="34" charset="0"/>
      <p:regular r:id="rId28"/>
      <p:bold r:id="rId29"/>
      <p:italic r:id="rId30"/>
      <p:boldItalic r:id="rId31"/>
    </p:embeddedFont>
    <p:embeddedFont>
      <p:font typeface="Roboto" panose="020000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6" roundtripDataSignature="AMtx7mg3SKDySuB0r4r9hLilFv8YGa0C9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6" d="100"/>
          <a:sy n="146" d="100"/>
        </p:scale>
        <p:origin x="59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heme" Target="theme/theme1.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SUS\Downloads\AstroSage_analysis_Shubham.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SUS\Downloads\AstroSage_analysis_Shubham.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SUS\Downloads\AstroSage_analysis_Shubham.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SUS\Downloads\AstroSage_analysis_Shubham.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SUS\Downloads\AstroSage_analysis_Shubham.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SUS\Downloads\AstroSage_analysis_Shubham.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SUS\Downloads\AstroSage_analysis_Shubham.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SUS\Downloads\AstroSage_analysis_Shubham.xlsx" TargetMode="External"/><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[AstroSage_analysis_Shubham.xlsx]Pivot!PivotTable6</c:name>
    <c:fmtId val="10"/>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AVG Call</a:t>
            </a:r>
            <a:r>
              <a:rPr lang="en-US" baseline="0"/>
              <a:t> Volume</a:t>
            </a:r>
          </a:p>
        </c:rich>
      </c:tx>
      <c:layout>
        <c:manualLayout>
          <c:xMode val="edge"/>
          <c:yMode val="edge"/>
          <c:x val="0.28529455874132542"/>
          <c:y val="5.556958827986865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rgbClr val="FF0000"/>
          </a:solidFill>
          <a:ln>
            <a:noFill/>
          </a:ln>
          <a:effectLst/>
        </c:spPr>
      </c:pivotFmt>
      <c:pivotFmt>
        <c:idx val="3"/>
        <c:spPr>
          <a:solidFill>
            <a:srgbClr val="FFC000"/>
          </a:solidFill>
          <a:ln>
            <a:noFill/>
          </a:ln>
          <a:effectLst/>
        </c:spPr>
      </c:pivotFmt>
      <c:pivotFmt>
        <c:idx val="4"/>
        <c:spPr>
          <a:solidFill>
            <a:srgbClr val="92D050"/>
          </a:solidFill>
          <a:ln>
            <a:noFill/>
          </a:ln>
          <a:effectLst/>
        </c:spPr>
      </c:pivotFmt>
      <c:pivotFmt>
        <c:idx val="5"/>
        <c:spPr>
          <a:solidFill>
            <a:srgbClr val="00B050"/>
          </a:solidFill>
          <a:ln>
            <a:noFill/>
          </a:ln>
          <a:effectLst/>
        </c:spPr>
      </c:pivotFmt>
      <c:pivotFmt>
        <c:idx val="6"/>
        <c:spPr>
          <a:solidFill>
            <a:srgbClr val="00B0F0"/>
          </a:solidFill>
          <a:ln>
            <a:noFill/>
          </a:ln>
          <a:effectLst/>
        </c:spPr>
      </c:pivotFmt>
      <c:pivotFmt>
        <c:idx val="7"/>
        <c:spPr>
          <a:solidFill>
            <a:srgbClr val="002060"/>
          </a:solidFill>
          <a:ln>
            <a:noFill/>
          </a:ln>
          <a:effectLst/>
        </c:spPr>
      </c:pivotFmt>
      <c:pivotFmt>
        <c:idx val="8"/>
        <c:spPr>
          <a:solidFill>
            <a:srgbClr val="7030A0"/>
          </a:solidFill>
          <a:ln>
            <a:noFill/>
          </a:ln>
          <a:effectLst/>
        </c:spPr>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rgbClr val="FF0000"/>
          </a:solidFill>
          <a:ln>
            <a:noFill/>
          </a:ln>
          <a:effectLst/>
        </c:spPr>
      </c:pivotFmt>
      <c:pivotFmt>
        <c:idx val="11"/>
        <c:spPr>
          <a:solidFill>
            <a:srgbClr val="FFC000"/>
          </a:solidFill>
          <a:ln>
            <a:noFill/>
          </a:ln>
          <a:effectLst/>
        </c:spPr>
      </c:pivotFmt>
      <c:pivotFmt>
        <c:idx val="12"/>
        <c:spPr>
          <a:solidFill>
            <a:srgbClr val="92D050"/>
          </a:solidFill>
          <a:ln>
            <a:noFill/>
          </a:ln>
          <a:effectLst/>
        </c:spPr>
      </c:pivotFmt>
      <c:pivotFmt>
        <c:idx val="13"/>
        <c:spPr>
          <a:solidFill>
            <a:srgbClr val="00B050"/>
          </a:solidFill>
          <a:ln>
            <a:noFill/>
          </a:ln>
          <a:effectLst/>
        </c:spPr>
      </c:pivotFmt>
      <c:pivotFmt>
        <c:idx val="14"/>
        <c:spPr>
          <a:solidFill>
            <a:srgbClr val="00B0F0"/>
          </a:solidFill>
          <a:ln>
            <a:noFill/>
          </a:ln>
          <a:effectLst/>
        </c:spPr>
      </c:pivotFmt>
      <c:pivotFmt>
        <c:idx val="15"/>
        <c:spPr>
          <a:solidFill>
            <a:srgbClr val="002060"/>
          </a:solidFill>
          <a:ln>
            <a:noFill/>
          </a:ln>
          <a:effectLst/>
        </c:spPr>
      </c:pivotFmt>
      <c:pivotFmt>
        <c:idx val="16"/>
        <c:spPr>
          <a:solidFill>
            <a:srgbClr val="7030A0"/>
          </a:solidFill>
          <a:ln>
            <a:noFill/>
          </a:ln>
          <a:effectLst/>
        </c:spPr>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rgbClr val="FF0000"/>
          </a:solidFill>
          <a:ln>
            <a:noFill/>
          </a:ln>
          <a:effectLst/>
        </c:spPr>
      </c:pivotFmt>
      <c:pivotFmt>
        <c:idx val="19"/>
        <c:spPr>
          <a:solidFill>
            <a:srgbClr val="FFC000"/>
          </a:solidFill>
          <a:ln>
            <a:noFill/>
          </a:ln>
          <a:effectLst/>
        </c:spPr>
      </c:pivotFmt>
      <c:pivotFmt>
        <c:idx val="20"/>
        <c:spPr>
          <a:solidFill>
            <a:srgbClr val="92D050"/>
          </a:solidFill>
          <a:ln>
            <a:noFill/>
          </a:ln>
          <a:effectLst/>
        </c:spPr>
      </c:pivotFmt>
      <c:pivotFmt>
        <c:idx val="21"/>
        <c:spPr>
          <a:solidFill>
            <a:srgbClr val="00B050"/>
          </a:solidFill>
          <a:ln>
            <a:noFill/>
          </a:ln>
          <a:effectLst/>
        </c:spPr>
      </c:pivotFmt>
      <c:pivotFmt>
        <c:idx val="22"/>
        <c:spPr>
          <a:solidFill>
            <a:srgbClr val="00B0F0"/>
          </a:solidFill>
          <a:ln>
            <a:noFill/>
          </a:ln>
          <a:effectLst/>
        </c:spPr>
      </c:pivotFmt>
      <c:pivotFmt>
        <c:idx val="23"/>
        <c:spPr>
          <a:solidFill>
            <a:srgbClr val="002060"/>
          </a:solidFill>
          <a:ln>
            <a:noFill/>
          </a:ln>
          <a:effectLst/>
        </c:spPr>
      </c:pivotFmt>
      <c:pivotFmt>
        <c:idx val="24"/>
        <c:spPr>
          <a:solidFill>
            <a:srgbClr val="7030A0"/>
          </a:solidFill>
          <a:ln>
            <a:noFill/>
          </a:ln>
          <a:effectLst/>
        </c:spPr>
      </c:pivotFmt>
    </c:pivotFmts>
    <c:plotArea>
      <c:layout/>
      <c:barChart>
        <c:barDir val="col"/>
        <c:grouping val="stacked"/>
        <c:varyColors val="0"/>
        <c:dLbls>
          <c:showLegendKey val="0"/>
          <c:showVal val="0"/>
          <c:showCatName val="0"/>
          <c:showSerName val="0"/>
          <c:showPercent val="0"/>
          <c:showBubbleSize val="0"/>
        </c:dLbls>
        <c:gapWidth val="150"/>
        <c:overlap val="100"/>
        <c:axId val="1668234128"/>
        <c:axId val="1668237008"/>
      </c:barChart>
      <c:catAx>
        <c:axId val="166823412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68237008"/>
        <c:crosses val="autoZero"/>
        <c:auto val="1"/>
        <c:lblAlgn val="ctr"/>
        <c:lblOffset val="100"/>
        <c:noMultiLvlLbl val="0"/>
      </c:catAx>
      <c:valAx>
        <c:axId val="16682370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682341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Pivot!$AG$20</c:f>
              <c:strCache>
                <c:ptCount val="1"/>
                <c:pt idx="0">
                  <c:v>Avg Call Vol</c:v>
                </c:pt>
              </c:strCache>
            </c:strRef>
          </c:tx>
          <c:spPr>
            <a:solidFill>
              <a:schemeClr val="accent1"/>
            </a:solidFill>
            <a:ln>
              <a:solidFill>
                <a:schemeClr val="accent6"/>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Pivot!$AF$21:$AF$27</c:f>
              <c:strCache>
                <c:ptCount val="7"/>
                <c:pt idx="0">
                  <c:v>Mon</c:v>
                </c:pt>
                <c:pt idx="1">
                  <c:v>Tue</c:v>
                </c:pt>
                <c:pt idx="2">
                  <c:v>Wed</c:v>
                </c:pt>
                <c:pt idx="3">
                  <c:v>Thu</c:v>
                </c:pt>
                <c:pt idx="4">
                  <c:v>Fri</c:v>
                </c:pt>
                <c:pt idx="5">
                  <c:v>Sat</c:v>
                </c:pt>
                <c:pt idx="6">
                  <c:v>Sun</c:v>
                </c:pt>
              </c:strCache>
            </c:strRef>
          </c:cat>
          <c:val>
            <c:numRef>
              <c:f>Pivot!$AG$21:$AG$27</c:f>
              <c:numCache>
                <c:formatCode>General</c:formatCode>
                <c:ptCount val="7"/>
                <c:pt idx="0">
                  <c:v>0.16384579219558063</c:v>
                </c:pt>
                <c:pt idx="1">
                  <c:v>0.14938881053126468</c:v>
                </c:pt>
                <c:pt idx="2">
                  <c:v>0.13269863657733896</c:v>
                </c:pt>
                <c:pt idx="3">
                  <c:v>9.6379877762106256E-2</c:v>
                </c:pt>
                <c:pt idx="4">
                  <c:v>0.1418664786083686</c:v>
                </c:pt>
                <c:pt idx="5">
                  <c:v>0.15267983074753175</c:v>
                </c:pt>
                <c:pt idx="6">
                  <c:v>0.16314057357780912</c:v>
                </c:pt>
              </c:numCache>
            </c:numRef>
          </c:val>
          <c:extLst>
            <c:ext xmlns:c16="http://schemas.microsoft.com/office/drawing/2014/chart" uri="{C3380CC4-5D6E-409C-BE32-E72D297353CC}">
              <c16:uniqueId val="{00000000-C55A-4F8F-8332-D19D94737E18}"/>
            </c:ext>
          </c:extLst>
        </c:ser>
        <c:dLbls>
          <c:dLblPos val="outEnd"/>
          <c:showLegendKey val="0"/>
          <c:showVal val="1"/>
          <c:showCatName val="0"/>
          <c:showSerName val="0"/>
          <c:showPercent val="0"/>
          <c:showBubbleSize val="0"/>
        </c:dLbls>
        <c:gapWidth val="219"/>
        <c:overlap val="-27"/>
        <c:axId val="1282954911"/>
        <c:axId val="1282946751"/>
      </c:barChart>
      <c:catAx>
        <c:axId val="128295491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Weekday</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82946751"/>
        <c:crosses val="autoZero"/>
        <c:auto val="1"/>
        <c:lblAlgn val="ctr"/>
        <c:lblOffset val="100"/>
        <c:noMultiLvlLbl val="0"/>
      </c:catAx>
      <c:valAx>
        <c:axId val="128294675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time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82954911"/>
        <c:crosses val="autoZero"/>
        <c:crossBetween val="between"/>
      </c:valAx>
      <c:spPr>
        <a:noFill/>
        <a:ln>
          <a:noFill/>
        </a:ln>
        <a:effectLst/>
      </c:spPr>
    </c:plotArea>
    <c:plotVisOnly val="1"/>
    <c:dispBlanksAs val="gap"/>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[AstroSage_analysis_Shubham.xlsx]Pivot!PivotTable7</c:name>
    <c:fmtId val="36"/>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IN"/>
              <a:t>Net Amount</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6">
              <a:alpha val="85000"/>
            </a:schemeClr>
          </a:solidFill>
          <a:ln w="9525" cap="flat" cmpd="sng" algn="ctr">
            <a:solidFill>
              <a:schemeClr val="accent6">
                <a:lumMod val="7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6">
              <a:alpha val="85000"/>
            </a:schemeClr>
          </a:solidFill>
          <a:ln w="9525" cap="flat" cmpd="sng" algn="ctr">
            <a:solidFill>
              <a:schemeClr val="accent6">
                <a:lumMod val="7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6">
              <a:alpha val="85000"/>
            </a:schemeClr>
          </a:solidFill>
          <a:ln w="9525" cap="flat" cmpd="sng" algn="ctr">
            <a:solidFill>
              <a:schemeClr val="accent6">
                <a:lumMod val="7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Pivot!$B$21</c:f>
              <c:strCache>
                <c:ptCount val="1"/>
                <c:pt idx="0">
                  <c:v>Total</c:v>
                </c:pt>
              </c:strCache>
            </c:strRef>
          </c:tx>
          <c:spPr>
            <a:solidFill>
              <a:schemeClr val="accent6">
                <a:alpha val="85000"/>
              </a:schemeClr>
            </a:solidFill>
            <a:ln w="9525" cap="flat" cmpd="sng" algn="ctr">
              <a:solidFill>
                <a:schemeClr val="accent6">
                  <a:lumMod val="75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Pivot!$A$22:$A$26</c:f>
              <c:strCache>
                <c:ptCount val="4"/>
                <c:pt idx="0">
                  <c:v>Call</c:v>
                </c:pt>
                <c:pt idx="1">
                  <c:v>Chat</c:v>
                </c:pt>
                <c:pt idx="2">
                  <c:v>Complementary</c:v>
                </c:pt>
                <c:pt idx="3">
                  <c:v>public_live_Call</c:v>
                </c:pt>
              </c:strCache>
            </c:strRef>
          </c:cat>
          <c:val>
            <c:numRef>
              <c:f>Pivot!$B$22:$B$26</c:f>
              <c:numCache>
                <c:formatCode>General</c:formatCode>
                <c:ptCount val="4"/>
                <c:pt idx="0">
                  <c:v>168442.03500000015</c:v>
                </c:pt>
                <c:pt idx="1">
                  <c:v>45494.683333333342</c:v>
                </c:pt>
                <c:pt idx="3">
                  <c:v>50.596999999999902</c:v>
                </c:pt>
              </c:numCache>
            </c:numRef>
          </c:val>
          <c:extLst>
            <c:ext xmlns:c16="http://schemas.microsoft.com/office/drawing/2014/chart" uri="{C3380CC4-5D6E-409C-BE32-E72D297353CC}">
              <c16:uniqueId val="{00000000-0997-4625-831D-0614C4DC70EC}"/>
            </c:ext>
          </c:extLst>
        </c:ser>
        <c:dLbls>
          <c:dLblPos val="ctr"/>
          <c:showLegendKey val="0"/>
          <c:showVal val="1"/>
          <c:showCatName val="0"/>
          <c:showSerName val="0"/>
          <c:showPercent val="0"/>
          <c:showBubbleSize val="0"/>
        </c:dLbls>
        <c:gapWidth val="65"/>
        <c:overlap val="100"/>
        <c:axId val="768212512"/>
        <c:axId val="768220192"/>
      </c:barChart>
      <c:catAx>
        <c:axId val="768212512"/>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IN"/>
                  <a:t>Consultation</a:t>
                </a:r>
                <a:r>
                  <a:rPr lang="en-IN" baseline="0"/>
                  <a:t> Type</a:t>
                </a:r>
                <a:endParaRPr lang="en-IN"/>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768220192"/>
        <c:crosses val="autoZero"/>
        <c:auto val="1"/>
        <c:lblAlgn val="ctr"/>
        <c:lblOffset val="100"/>
        <c:noMultiLvlLbl val="0"/>
      </c:catAx>
      <c:valAx>
        <c:axId val="768220192"/>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IN"/>
                  <a:t>Amount </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768212512"/>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[AstroSage_analysis_Shubham.xlsx]Pivot!PivotTable21</c:name>
    <c:fmtId val="9"/>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User</a:t>
            </a:r>
            <a:r>
              <a:rPr lang="en-US" baseline="0"/>
              <a:t> Rating</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Pivot!$AV$2</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Pivot!$AU$3:$AU$13</c:f>
              <c:strCache>
                <c:ptCount val="10"/>
                <c:pt idx="0">
                  <c:v>1</c:v>
                </c:pt>
                <c:pt idx="1">
                  <c:v>162</c:v>
                </c:pt>
                <c:pt idx="2">
                  <c:v>437</c:v>
                </c:pt>
                <c:pt idx="3">
                  <c:v>507</c:v>
                </c:pt>
                <c:pt idx="4">
                  <c:v>511</c:v>
                </c:pt>
                <c:pt idx="5">
                  <c:v>535</c:v>
                </c:pt>
                <c:pt idx="6">
                  <c:v>543</c:v>
                </c:pt>
                <c:pt idx="7">
                  <c:v>576</c:v>
                </c:pt>
                <c:pt idx="8">
                  <c:v>595</c:v>
                </c:pt>
                <c:pt idx="9">
                  <c:v>735</c:v>
                </c:pt>
              </c:strCache>
            </c:strRef>
          </c:cat>
          <c:val>
            <c:numRef>
              <c:f>Pivot!$AV$3:$AV$13</c:f>
              <c:numCache>
                <c:formatCode>General</c:formatCode>
                <c:ptCount val="10"/>
                <c:pt idx="0">
                  <c:v>2</c:v>
                </c:pt>
                <c:pt idx="1">
                  <c:v>2.8</c:v>
                </c:pt>
                <c:pt idx="2">
                  <c:v>3.6666666666666665</c:v>
                </c:pt>
                <c:pt idx="3">
                  <c:v>2</c:v>
                </c:pt>
                <c:pt idx="4">
                  <c:v>2.5</c:v>
                </c:pt>
                <c:pt idx="5">
                  <c:v>2.2000000000000002</c:v>
                </c:pt>
                <c:pt idx="6">
                  <c:v>3.5</c:v>
                </c:pt>
                <c:pt idx="7">
                  <c:v>7</c:v>
                </c:pt>
                <c:pt idx="8">
                  <c:v>1.2857142857142858</c:v>
                </c:pt>
                <c:pt idx="9">
                  <c:v>3</c:v>
                </c:pt>
              </c:numCache>
            </c:numRef>
          </c:val>
          <c:extLst>
            <c:ext xmlns:c16="http://schemas.microsoft.com/office/drawing/2014/chart" uri="{C3380CC4-5D6E-409C-BE32-E72D297353CC}">
              <c16:uniqueId val="{00000000-989F-494D-BE7B-1150A49B9668}"/>
            </c:ext>
          </c:extLst>
        </c:ser>
        <c:dLbls>
          <c:dLblPos val="outEnd"/>
          <c:showLegendKey val="0"/>
          <c:showVal val="1"/>
          <c:showCatName val="0"/>
          <c:showSerName val="0"/>
          <c:showPercent val="0"/>
          <c:showBubbleSize val="0"/>
        </c:dLbls>
        <c:gapWidth val="219"/>
        <c:overlap val="-27"/>
        <c:axId val="2001900255"/>
        <c:axId val="2001892095"/>
      </c:barChart>
      <c:catAx>
        <c:axId val="200190025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Uid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01892095"/>
        <c:crosses val="autoZero"/>
        <c:auto val="1"/>
        <c:lblAlgn val="ctr"/>
        <c:lblOffset val="100"/>
        <c:noMultiLvlLbl val="0"/>
      </c:catAx>
      <c:valAx>
        <c:axId val="20018920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Ratings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0190025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[AstroSage_analysis_Shubham.xlsx]Pivot!PivotTable15</c:name>
    <c:fmtId val="13"/>
  </c:pivotSource>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US"/>
              <a:t>Chat and Call Status</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pivotFmt>
      <c:pivotFmt>
        <c:idx val="3"/>
      </c:pivotFmt>
      <c:pivotFmt>
        <c:idx val="4"/>
      </c:pivotFmt>
      <c:pivotFmt>
        <c:idx val="5"/>
      </c:pivotFmt>
      <c:pivotFmt>
        <c:idx val="6"/>
      </c:pivotFmt>
      <c:pivotFmt>
        <c:idx val="7"/>
      </c:pivotFmt>
      <c:pivotFmt>
        <c:idx val="8"/>
      </c:pivotFmt>
      <c:pivotFmt>
        <c:idx val="9"/>
      </c:pivotFmt>
      <c:pivotFmt>
        <c:idx val="10"/>
      </c:pivotFmt>
      <c:pivotFmt>
        <c:idx val="11"/>
      </c:pivotFmt>
      <c:pivotFmt>
        <c:idx val="12"/>
      </c:pivotFmt>
      <c:pivotFmt>
        <c:idx val="13"/>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pivotFmt>
    </c:pivotFmts>
    <c:plotArea>
      <c:layout/>
      <c:pieChart>
        <c:varyColors val="1"/>
        <c:ser>
          <c:idx val="0"/>
          <c:order val="0"/>
          <c:tx>
            <c:strRef>
              <c:f>Pivot!$AG$8</c:f>
              <c:strCache>
                <c:ptCount val="1"/>
                <c:pt idx="0">
                  <c:v>Total</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C3D3-4DEC-855A-C6A16F2428F5}"/>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C3D3-4DEC-855A-C6A16F2428F5}"/>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C3D3-4DEC-855A-C6A16F2428F5}"/>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C3D3-4DEC-855A-C6A16F2428F5}"/>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C3D3-4DEC-855A-C6A16F2428F5}"/>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B-C3D3-4DEC-855A-C6A16F2428F5}"/>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D-C3D3-4DEC-855A-C6A16F2428F5}"/>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F-C3D3-4DEC-855A-C6A16F2428F5}"/>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1-C3D3-4DEC-855A-C6A16F2428F5}"/>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3-C3D3-4DEC-855A-C6A16F2428F5}"/>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5-C3D3-4DEC-855A-C6A16F2428F5}"/>
              </c:ext>
            </c:extLst>
          </c:dPt>
          <c:dPt>
            <c:idx val="11"/>
            <c:bubble3D val="0"/>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7-C3D3-4DEC-855A-C6A16F2428F5}"/>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Pivot!$AF$9:$AF$12</c:f>
              <c:strCache>
                <c:ptCount val="4"/>
                <c:pt idx="0">
                  <c:v>Call</c:v>
                </c:pt>
                <c:pt idx="1">
                  <c:v>Chat</c:v>
                </c:pt>
                <c:pt idx="2">
                  <c:v>Complementary</c:v>
                </c:pt>
                <c:pt idx="3">
                  <c:v>public_live_Call</c:v>
                </c:pt>
              </c:strCache>
            </c:strRef>
          </c:cat>
          <c:val>
            <c:numRef>
              <c:f>Pivot!$AG$9:$AG$12</c:f>
              <c:numCache>
                <c:formatCode>General</c:formatCode>
                <c:ptCount val="4"/>
                <c:pt idx="0">
                  <c:v>8508</c:v>
                </c:pt>
                <c:pt idx="1">
                  <c:v>19514</c:v>
                </c:pt>
                <c:pt idx="2">
                  <c:v>2</c:v>
                </c:pt>
                <c:pt idx="3">
                  <c:v>3</c:v>
                </c:pt>
              </c:numCache>
            </c:numRef>
          </c:val>
          <c:extLst>
            <c:ext xmlns:c16="http://schemas.microsoft.com/office/drawing/2014/chart" uri="{C3380CC4-5D6E-409C-BE32-E72D297353CC}">
              <c16:uniqueId val="{00000018-C3D3-4DEC-855A-C6A16F2428F5}"/>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IN"/>
              <a:t>Call Distribution Over Hours</a:t>
            </a:r>
          </a:p>
        </c:rich>
      </c:tx>
      <c:layout>
        <c:manualLayout>
          <c:xMode val="edge"/>
          <c:yMode val="edge"/>
          <c:x val="0.18082371051333096"/>
          <c:y val="3.8980012768256148E-2"/>
        </c:manualLayout>
      </c:layout>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manualLayout>
          <c:layoutTarget val="inner"/>
          <c:xMode val="edge"/>
          <c:yMode val="edge"/>
          <c:x val="0.10862998246395218"/>
          <c:y val="0.21534936998854526"/>
          <c:w val="0.83638722347063954"/>
          <c:h val="0.64692588684146446"/>
        </c:manualLayout>
      </c:layout>
      <c:barChart>
        <c:barDir val="col"/>
        <c:grouping val="clustered"/>
        <c:varyColors val="0"/>
        <c:ser>
          <c:idx val="0"/>
          <c:order val="0"/>
          <c:tx>
            <c:strRef>
              <c:f>Pivot!$AJ$12</c:f>
              <c:strCache>
                <c:ptCount val="1"/>
                <c:pt idx="0">
                  <c:v>Count of Call Volume</c:v>
                </c:pt>
              </c:strCache>
            </c:strRef>
          </c:tx>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chemeClr>
              </a:solidFill>
              <a:round/>
            </a:ln>
            <a:effectLst>
              <a:outerShdw blurRad="40000" dist="20000" dir="5400000" rotWithShape="0">
                <a:srgbClr val="000000">
                  <a:alpha val="38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Pivot!$AI$13:$AI$36</c:f>
              <c:numCache>
                <c:formatCode>General</c:formatCode>
                <c:ptCount val="24"/>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numCache>
            </c:numRef>
          </c:cat>
          <c:val>
            <c:numRef>
              <c:f>Pivot!$AJ$13:$AJ$36</c:f>
              <c:numCache>
                <c:formatCode>General</c:formatCode>
                <c:ptCount val="24"/>
                <c:pt idx="0">
                  <c:v>69</c:v>
                </c:pt>
                <c:pt idx="1">
                  <c:v>52</c:v>
                </c:pt>
                <c:pt idx="2">
                  <c:v>129</c:v>
                </c:pt>
                <c:pt idx="3">
                  <c:v>264</c:v>
                </c:pt>
                <c:pt idx="4">
                  <c:v>348</c:v>
                </c:pt>
                <c:pt idx="5">
                  <c:v>449</c:v>
                </c:pt>
                <c:pt idx="6">
                  <c:v>541</c:v>
                </c:pt>
                <c:pt idx="7">
                  <c:v>551</c:v>
                </c:pt>
                <c:pt idx="8">
                  <c:v>660</c:v>
                </c:pt>
                <c:pt idx="9">
                  <c:v>498</c:v>
                </c:pt>
                <c:pt idx="10">
                  <c:v>605</c:v>
                </c:pt>
                <c:pt idx="11">
                  <c:v>515</c:v>
                </c:pt>
                <c:pt idx="12">
                  <c:v>483</c:v>
                </c:pt>
                <c:pt idx="13">
                  <c:v>437</c:v>
                </c:pt>
                <c:pt idx="14">
                  <c:v>513</c:v>
                </c:pt>
                <c:pt idx="15">
                  <c:v>497</c:v>
                </c:pt>
                <c:pt idx="16">
                  <c:v>479</c:v>
                </c:pt>
                <c:pt idx="17">
                  <c:v>374</c:v>
                </c:pt>
                <c:pt idx="18">
                  <c:v>264</c:v>
                </c:pt>
                <c:pt idx="19">
                  <c:v>222</c:v>
                </c:pt>
                <c:pt idx="20">
                  <c:v>172</c:v>
                </c:pt>
                <c:pt idx="21">
                  <c:v>103</c:v>
                </c:pt>
                <c:pt idx="22">
                  <c:v>126</c:v>
                </c:pt>
                <c:pt idx="23">
                  <c:v>157</c:v>
                </c:pt>
              </c:numCache>
            </c:numRef>
          </c:val>
          <c:extLst>
            <c:ext xmlns:c16="http://schemas.microsoft.com/office/drawing/2014/chart" uri="{C3380CC4-5D6E-409C-BE32-E72D297353CC}">
              <c16:uniqueId val="{00000000-9339-48DD-BBEC-DF8AABFF0C40}"/>
            </c:ext>
          </c:extLst>
        </c:ser>
        <c:dLbls>
          <c:dLblPos val="outEnd"/>
          <c:showLegendKey val="0"/>
          <c:showVal val="1"/>
          <c:showCatName val="0"/>
          <c:showSerName val="0"/>
          <c:showPercent val="0"/>
          <c:showBubbleSize val="0"/>
        </c:dLbls>
        <c:gapWidth val="100"/>
        <c:overlap val="-24"/>
        <c:axId val="831906416"/>
        <c:axId val="831903536"/>
      </c:barChart>
      <c:catAx>
        <c:axId val="831906416"/>
        <c:scaling>
          <c:orientation val="minMax"/>
        </c:scaling>
        <c:delete val="0"/>
        <c:axPos val="b"/>
        <c:title>
          <c:tx>
            <c:rich>
              <a:bodyPr rot="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r>
                  <a:rPr lang="en-IN"/>
                  <a:t>Hours</a:t>
                </a:r>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831903536"/>
        <c:crosses val="autoZero"/>
        <c:auto val="1"/>
        <c:lblAlgn val="ctr"/>
        <c:lblOffset val="100"/>
        <c:noMultiLvlLbl val="0"/>
      </c:catAx>
      <c:valAx>
        <c:axId val="8319035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r>
                  <a:rPr lang="en-IN"/>
                  <a:t>Call volume</a:t>
                </a: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8319064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[AstroSage_analysis_Shubham.xlsx]Pivot!PivotTable11</c:name>
    <c:fmtId val="1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Guru</a:t>
            </a:r>
            <a:r>
              <a:rPr lang="en-US" baseline="0"/>
              <a:t> Rating</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Pivot!$X$2</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Pivot!$W$3:$W$13</c:f>
              <c:strCache>
                <c:ptCount val="11"/>
                <c:pt idx="0">
                  <c:v>8</c:v>
                </c:pt>
                <c:pt idx="1">
                  <c:v>11</c:v>
                </c:pt>
                <c:pt idx="2">
                  <c:v>12</c:v>
                </c:pt>
                <c:pt idx="3">
                  <c:v>13</c:v>
                </c:pt>
                <c:pt idx="4">
                  <c:v>14</c:v>
                </c:pt>
                <c:pt idx="5">
                  <c:v>16</c:v>
                </c:pt>
                <c:pt idx="6">
                  <c:v>18</c:v>
                </c:pt>
                <c:pt idx="7">
                  <c:v>19</c:v>
                </c:pt>
                <c:pt idx="8">
                  <c:v>26</c:v>
                </c:pt>
                <c:pt idx="9">
                  <c:v>28</c:v>
                </c:pt>
                <c:pt idx="10">
                  <c:v>30</c:v>
                </c:pt>
              </c:strCache>
            </c:strRef>
          </c:cat>
          <c:val>
            <c:numRef>
              <c:f>Pivot!$X$3:$X$13</c:f>
              <c:numCache>
                <c:formatCode>General</c:formatCode>
                <c:ptCount val="11"/>
                <c:pt idx="0">
                  <c:v>4.2</c:v>
                </c:pt>
                <c:pt idx="1">
                  <c:v>2.3333333333333335</c:v>
                </c:pt>
                <c:pt idx="2">
                  <c:v>3.5555555555555554</c:v>
                </c:pt>
                <c:pt idx="3">
                  <c:v>2.7297297297297298</c:v>
                </c:pt>
                <c:pt idx="4">
                  <c:v>2.7250000000000001</c:v>
                </c:pt>
                <c:pt idx="5">
                  <c:v>3.4</c:v>
                </c:pt>
                <c:pt idx="6">
                  <c:v>2.8611111111111112</c:v>
                </c:pt>
                <c:pt idx="7">
                  <c:v>2.9793174767321613</c:v>
                </c:pt>
                <c:pt idx="8">
                  <c:v>1.9534883720930232</c:v>
                </c:pt>
                <c:pt idx="9">
                  <c:v>2.5909090909090908</c:v>
                </c:pt>
                <c:pt idx="10">
                  <c:v>2.15</c:v>
                </c:pt>
              </c:numCache>
            </c:numRef>
          </c:val>
          <c:extLst>
            <c:ext xmlns:c16="http://schemas.microsoft.com/office/drawing/2014/chart" uri="{C3380CC4-5D6E-409C-BE32-E72D297353CC}">
              <c16:uniqueId val="{00000000-F14F-42CF-B4A3-88B03A4A7861}"/>
            </c:ext>
          </c:extLst>
        </c:ser>
        <c:dLbls>
          <c:dLblPos val="outEnd"/>
          <c:showLegendKey val="0"/>
          <c:showVal val="1"/>
          <c:showCatName val="0"/>
          <c:showSerName val="0"/>
          <c:showPercent val="0"/>
          <c:showBubbleSize val="0"/>
        </c:dLbls>
        <c:gapWidth val="219"/>
        <c:overlap val="-27"/>
        <c:axId val="1749060047"/>
        <c:axId val="1749057167"/>
      </c:barChart>
      <c:catAx>
        <c:axId val="174906004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Gid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49057167"/>
        <c:crosses val="autoZero"/>
        <c:auto val="1"/>
        <c:lblAlgn val="ctr"/>
        <c:lblOffset val="100"/>
        <c:noMultiLvlLbl val="0"/>
      </c:catAx>
      <c:valAx>
        <c:axId val="174905716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Rating</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4906004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AVG</a:t>
            </a:r>
            <a:r>
              <a:rPr lang="en-IN" baseline="0"/>
              <a:t> Calls Per Agent</a:t>
            </a:r>
          </a:p>
        </c:rich>
      </c:tx>
      <c:layout>
        <c:manualLayout>
          <c:xMode val="edge"/>
          <c:yMode val="edge"/>
          <c:x val="0.32410777282086067"/>
          <c:y val="1.867825142546836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780049444034966"/>
          <c:y val="0.11535632183908048"/>
          <c:w val="0.83886618017986625"/>
          <c:h val="0.65184396777988962"/>
        </c:manualLayout>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Pivot!$AE$2:$AK$2</c:f>
              <c:strCache>
                <c:ptCount val="7"/>
                <c:pt idx="0">
                  <c:v>Sunday</c:v>
                </c:pt>
                <c:pt idx="1">
                  <c:v>Monday</c:v>
                </c:pt>
                <c:pt idx="2">
                  <c:v>Tuesday</c:v>
                </c:pt>
                <c:pt idx="3">
                  <c:v>Wednesday</c:v>
                </c:pt>
                <c:pt idx="4">
                  <c:v>Thursday</c:v>
                </c:pt>
                <c:pt idx="5">
                  <c:v>Friday</c:v>
                </c:pt>
                <c:pt idx="6">
                  <c:v>Saturday</c:v>
                </c:pt>
              </c:strCache>
            </c:strRef>
          </c:cat>
          <c:val>
            <c:numRef>
              <c:f>Pivot!$AE$3:$AK$3</c:f>
              <c:numCache>
                <c:formatCode>General</c:formatCode>
                <c:ptCount val="7"/>
                <c:pt idx="0">
                  <c:v>31.027027027027028</c:v>
                </c:pt>
                <c:pt idx="1">
                  <c:v>27.094594594594593</c:v>
                </c:pt>
                <c:pt idx="2">
                  <c:v>26.817567567567568</c:v>
                </c:pt>
                <c:pt idx="3">
                  <c:v>22.75</c:v>
                </c:pt>
                <c:pt idx="4">
                  <c:v>22.574324324324323</c:v>
                </c:pt>
                <c:pt idx="5">
                  <c:v>30.506756756756758</c:v>
                </c:pt>
                <c:pt idx="6">
                  <c:v>28.601351351351351</c:v>
                </c:pt>
              </c:numCache>
            </c:numRef>
          </c:val>
          <c:extLst>
            <c:ext xmlns:c16="http://schemas.microsoft.com/office/drawing/2014/chart" uri="{C3380CC4-5D6E-409C-BE32-E72D297353CC}">
              <c16:uniqueId val="{00000000-14A3-4512-87FA-2D4FB57805FE}"/>
            </c:ext>
          </c:extLst>
        </c:ser>
        <c:dLbls>
          <c:dLblPos val="outEnd"/>
          <c:showLegendKey val="0"/>
          <c:showVal val="1"/>
          <c:showCatName val="0"/>
          <c:showSerName val="0"/>
          <c:showPercent val="0"/>
          <c:showBubbleSize val="0"/>
        </c:dLbls>
        <c:gapWidth val="219"/>
        <c:overlap val="-27"/>
        <c:axId val="526511280"/>
        <c:axId val="526511760"/>
      </c:barChart>
      <c:catAx>
        <c:axId val="52651128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Weekday</a:t>
                </a:r>
              </a:p>
            </c:rich>
          </c:tx>
          <c:layout>
            <c:manualLayout>
              <c:xMode val="edge"/>
              <c:yMode val="edge"/>
              <c:x val="0.50032438551076452"/>
              <c:y val="0.91170096841343107"/>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6511760"/>
        <c:crosses val="autoZero"/>
        <c:auto val="1"/>
        <c:lblAlgn val="ctr"/>
        <c:lblOffset val="100"/>
        <c:noMultiLvlLbl val="0"/>
      </c:catAx>
      <c:valAx>
        <c:axId val="5265117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Number</a:t>
                </a:r>
              </a:p>
            </c:rich>
          </c:tx>
          <c:layout>
            <c:manualLayout>
              <c:xMode val="edge"/>
              <c:yMode val="edge"/>
              <c:x val="1.5151511536265441E-2"/>
              <c:y val="0.36905964340664316"/>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26511280"/>
        <c:crosses val="autoZero"/>
        <c:crossBetween val="between"/>
      </c:valAx>
      <c:spPr>
        <a:noFill/>
        <a:ln>
          <a:noFill/>
        </a:ln>
        <a:effectLst/>
      </c:spPr>
    </c:plotArea>
    <c:plotVisOnly val="1"/>
    <c:dispBlanksAs val="gap"/>
    <c:showDLblsOverMax val="0"/>
  </c:chart>
  <c:sp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206">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jpg>
</file>

<file path=ppt/media/image2.png>
</file>

<file path=ppt/media/image3.png>
</file>

<file path=ppt/media/image4.jpg>
</file>

<file path=ppt/media/image5.jpg>
</file>

<file path=ppt/media/image6.tmp>
</file>

<file path=ppt/media/image7.png>
</file>

<file path=ppt/media/image8.png>
</file>

<file path=ppt/media/image9.sv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 name="Google Shape;5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8" name="Google Shape;16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0"/>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marR="0" lvl="0" algn="ctr" rtl="0">
              <a:lnSpc>
                <a:spcPct val="100000"/>
              </a:lnSpc>
              <a:spcBef>
                <a:spcPts val="0"/>
              </a:spcBef>
              <a:spcAft>
                <a:spcPts val="0"/>
              </a:spcAft>
              <a:buClr>
                <a:srgbClr val="000000"/>
              </a:buClr>
              <a:buSzPts val="5200"/>
              <a:buFont typeface="Arial"/>
              <a:buChar char="●"/>
              <a:defRPr sz="5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5200"/>
              <a:buFont typeface="Arial"/>
              <a:buChar char="○"/>
              <a:defRPr sz="5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5200"/>
              <a:buFont typeface="Arial"/>
              <a:buChar char="■"/>
              <a:defRPr sz="5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5200"/>
              <a:buFont typeface="Arial"/>
              <a:buChar char="●"/>
              <a:defRPr sz="5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5200"/>
              <a:buFont typeface="Arial"/>
              <a:buChar char="○"/>
              <a:defRPr sz="5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5200"/>
              <a:buFont typeface="Arial"/>
              <a:buChar char="■"/>
              <a:defRPr sz="5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5200"/>
              <a:buFont typeface="Arial"/>
              <a:buChar char="●"/>
              <a:defRPr sz="5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5200"/>
              <a:buFont typeface="Arial"/>
              <a:buChar char="○"/>
              <a:defRPr sz="5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5200"/>
              <a:buFont typeface="Arial"/>
              <a:buChar char="■"/>
              <a:defRPr sz="5200" b="0" i="0" u="none" strike="noStrike" cap="none">
                <a:solidFill>
                  <a:srgbClr val="000000"/>
                </a:solidFill>
                <a:latin typeface="Arial"/>
                <a:ea typeface="Arial"/>
                <a:cs typeface="Arial"/>
                <a:sym typeface="Arial"/>
              </a:defRPr>
            </a:lvl9pPr>
          </a:lstStyle>
          <a:p>
            <a:endParaRPr/>
          </a:p>
        </p:txBody>
      </p:sp>
      <p:sp>
        <p:nvSpPr>
          <p:cNvPr id="10" name="Google Shape;10;p20"/>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9pPr>
          </a:lstStyle>
          <a:p>
            <a:endParaRPr/>
          </a:p>
        </p:txBody>
      </p:sp>
      <p:sp>
        <p:nvSpPr>
          <p:cNvPr id="11" name="Google Shape;11;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2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stStyle>
          <a:p>
            <a:endParaRPr/>
          </a:p>
        </p:txBody>
      </p:sp>
      <p:sp>
        <p:nvSpPr>
          <p:cNvPr id="44" name="Google Shape;44;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30"/>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marR="0" lvl="0"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2000"/>
              <a:buFont typeface="Arial"/>
              <a:buChar char="■"/>
              <a:defRPr sz="12000" b="0" i="0" u="none" strike="noStrike" cap="none">
                <a:solidFill>
                  <a:srgbClr val="000000"/>
                </a:solidFill>
                <a:latin typeface="Arial"/>
                <a:ea typeface="Arial"/>
                <a:cs typeface="Arial"/>
                <a:sym typeface="Arial"/>
              </a:defRPr>
            </a:lvl9pPr>
          </a:lstStyle>
          <a:p>
            <a:r>
              <a:t>xx%</a:t>
            </a:r>
          </a:p>
        </p:txBody>
      </p:sp>
      <p:sp>
        <p:nvSpPr>
          <p:cNvPr id="47" name="Google Shape;47;p30"/>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ctr" anchorCtr="0">
            <a:noAutofit/>
          </a:bodyPr>
          <a:lstStyle>
            <a:lvl1pPr marL="457200" marR="0" lvl="0" indent="-317500" algn="ctr"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ctr"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ctr"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ctr"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ctr"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ctr"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ctr"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ctr"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ctr"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8" name="Google Shape;48;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
        <p:cNvGrpSpPr/>
        <p:nvPr/>
      </p:nvGrpSpPr>
      <p:grpSpPr>
        <a:xfrm>
          <a:off x="0" y="0"/>
          <a:ext cx="0" cy="0"/>
          <a:chOff x="0" y="0"/>
          <a:chExt cx="0" cy="0"/>
        </a:xfrm>
      </p:grpSpPr>
      <p:sp>
        <p:nvSpPr>
          <p:cNvPr id="13" name="Google Shape;13;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2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rgbClr val="000000"/>
              </a:buClr>
              <a:buSzPts val="3600"/>
              <a:buFont typeface="Arial"/>
              <a:buChar char="●"/>
              <a:defRPr sz="36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3600"/>
              <a:buFont typeface="Arial"/>
              <a:buChar char="○"/>
              <a:defRPr sz="36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3600"/>
              <a:buFont typeface="Arial"/>
              <a:buChar char="■"/>
              <a:defRPr sz="36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3600"/>
              <a:buFont typeface="Arial"/>
              <a:buChar char="●"/>
              <a:defRPr sz="3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3600"/>
              <a:buFont typeface="Arial"/>
              <a:buChar char="○"/>
              <a:defRPr sz="3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3600"/>
              <a:buFont typeface="Arial"/>
              <a:buChar char="■"/>
              <a:defRPr sz="3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3600"/>
              <a:buFont typeface="Arial"/>
              <a:buChar char="●"/>
              <a:defRPr sz="3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3600"/>
              <a:buFont typeface="Arial"/>
              <a:buChar char="○"/>
              <a:defRPr sz="3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3600"/>
              <a:buFont typeface="Arial"/>
              <a:buChar char="■"/>
              <a:defRPr sz="3600" b="0" i="0" u="none" strike="noStrike" cap="none">
                <a:solidFill>
                  <a:srgbClr val="000000"/>
                </a:solidFill>
                <a:latin typeface="Arial"/>
                <a:ea typeface="Arial"/>
                <a:cs typeface="Arial"/>
                <a:sym typeface="Arial"/>
              </a:defRPr>
            </a:lvl9pPr>
          </a:lstStyle>
          <a:p>
            <a:endParaRPr/>
          </a:p>
        </p:txBody>
      </p:sp>
      <p:sp>
        <p:nvSpPr>
          <p:cNvPr id="16" name="Google Shape;16;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9" name="Google Shape;19;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0" name="Google Shape;20;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3" name="Google Shape;23;p2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ctr"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24" name="Google Shape;24;p2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ctr"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25" name="Google Shape;25;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2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8" name="Google Shape;28;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2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Char char="●"/>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Char char="○"/>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Char char="■"/>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Char char="●"/>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Char char="○"/>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Char char="■"/>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Char char="●"/>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Char char="○"/>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Char char="■"/>
              <a:defRPr sz="2400" b="0" i="0" u="none" strike="noStrike" cap="none">
                <a:solidFill>
                  <a:srgbClr val="000000"/>
                </a:solidFill>
                <a:latin typeface="Arial"/>
                <a:ea typeface="Arial"/>
                <a:cs typeface="Arial"/>
                <a:sym typeface="Arial"/>
              </a:defRPr>
            </a:lvl9pPr>
          </a:lstStyle>
          <a:p>
            <a:endParaRPr/>
          </a:p>
        </p:txBody>
      </p:sp>
      <p:sp>
        <p:nvSpPr>
          <p:cNvPr id="31" name="Google Shape;31;p2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ctr" anchorCtr="0">
            <a:noAutofit/>
          </a:bodyPr>
          <a:lstStyle>
            <a:lvl1pPr marL="457200" marR="0" lvl="0"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00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32" name="Google Shape;32;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27"/>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4800"/>
              <a:buFont typeface="Arial"/>
              <a:buChar char="●"/>
              <a:defRPr sz="4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4800"/>
              <a:buFont typeface="Arial"/>
              <a:buChar char="○"/>
              <a:defRPr sz="4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4800"/>
              <a:buFont typeface="Arial"/>
              <a:buChar char="■"/>
              <a:defRPr sz="4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4800"/>
              <a:buFont typeface="Arial"/>
              <a:buChar char="●"/>
              <a:defRPr sz="4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4800"/>
              <a:buFont typeface="Arial"/>
              <a:buChar char="○"/>
              <a:defRPr sz="4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4800"/>
              <a:buFont typeface="Arial"/>
              <a:buChar char="■"/>
              <a:defRPr sz="4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4800"/>
              <a:buFont typeface="Arial"/>
              <a:buChar char="●"/>
              <a:defRPr sz="4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4800"/>
              <a:buFont typeface="Arial"/>
              <a:buChar char="○"/>
              <a:defRPr sz="4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4800"/>
              <a:buFont typeface="Arial"/>
              <a:buChar char="■"/>
              <a:defRPr sz="4800" b="0" i="0" u="none" strike="noStrike" cap="none">
                <a:solidFill>
                  <a:srgbClr val="000000"/>
                </a:solidFill>
                <a:latin typeface="Arial"/>
                <a:ea typeface="Arial"/>
                <a:cs typeface="Arial"/>
                <a:sym typeface="Arial"/>
              </a:defRPr>
            </a:lvl9pPr>
          </a:lstStyle>
          <a:p>
            <a:endParaRPr/>
          </a:p>
        </p:txBody>
      </p:sp>
      <p:sp>
        <p:nvSpPr>
          <p:cNvPr id="35" name="Google Shape;35;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2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marR="0" lvl="0"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4200"/>
              <a:buFont typeface="Arial"/>
              <a:buChar char="■"/>
              <a:defRPr sz="4200" b="0" i="0" u="none" strike="noStrike" cap="none">
                <a:solidFill>
                  <a:srgbClr val="000000"/>
                </a:solidFill>
                <a:latin typeface="Arial"/>
                <a:ea typeface="Arial"/>
                <a:cs typeface="Arial"/>
                <a:sym typeface="Arial"/>
              </a:defRPr>
            </a:lvl9pPr>
          </a:lstStyle>
          <a:p>
            <a:endParaRPr/>
          </a:p>
        </p:txBody>
      </p:sp>
      <p:sp>
        <p:nvSpPr>
          <p:cNvPr id="39" name="Google Shape;39;p2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40" name="Google Shape;40;p2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41" name="Google Shape;41;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7" name="Google Shape;7;p19"/>
          <p:cNvPicPr preferRelativeResize="0"/>
          <p:nvPr/>
        </p:nvPicPr>
        <p:blipFill rotWithShape="1">
          <a:blip r:embed="rId13">
            <a:alphaModFix/>
          </a:blip>
          <a:srcRect r="8239" b="22214"/>
          <a:stretch/>
        </p:blipFill>
        <p:spPr>
          <a:xfrm>
            <a:off x="6714375" y="0"/>
            <a:ext cx="2429625" cy="52605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0.png"/><Relationship Id="rId4" Type="http://schemas.microsoft.com/office/2017/06/relationships/model3d" Target="../media/model3d2.glb"/></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Shape 52"/>
        <p:cNvGrpSpPr/>
        <p:nvPr/>
      </p:nvGrpSpPr>
      <p:grpSpPr>
        <a:xfrm>
          <a:off x="0" y="0"/>
          <a:ext cx="0" cy="0"/>
          <a:chOff x="0" y="0"/>
          <a:chExt cx="0" cy="0"/>
        </a:xfrm>
      </p:grpSpPr>
      <p:sp>
        <p:nvSpPr>
          <p:cNvPr id="53" name="Google Shape;53;p2"/>
          <p:cNvSpPr txBox="1"/>
          <p:nvPr/>
        </p:nvSpPr>
        <p:spPr>
          <a:xfrm>
            <a:off x="489753" y="593312"/>
            <a:ext cx="3690362"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rgbClr val="000000"/>
                </a:solidFill>
                <a:latin typeface="Imprint MT Shadow" panose="04020605060303030202" pitchFamily="82" charset="0"/>
                <a:ea typeface="Lato"/>
                <a:cs typeface="Lato"/>
                <a:sym typeface="Lato"/>
              </a:rPr>
              <a:t>Spreadsheet Project:</a:t>
            </a:r>
          </a:p>
          <a:p>
            <a:pPr marL="0" marR="0" lvl="0" indent="0" algn="l" rtl="0">
              <a:lnSpc>
                <a:spcPct val="100000"/>
              </a:lnSpc>
              <a:spcBef>
                <a:spcPts val="0"/>
              </a:spcBef>
              <a:spcAft>
                <a:spcPts val="0"/>
              </a:spcAft>
              <a:buClr>
                <a:srgbClr val="000000"/>
              </a:buClr>
              <a:buSzPts val="2400"/>
              <a:buFont typeface="Arial"/>
              <a:buNone/>
            </a:pPr>
            <a:endParaRPr lang="en-GB" sz="2400" b="1" dirty="0">
              <a:latin typeface="Imprint MT Shadow" panose="04020605060303030202" pitchFamily="82" charset="0"/>
              <a:ea typeface="Lato"/>
              <a:cs typeface="Lato"/>
              <a:sym typeface="Lato"/>
            </a:endParaRPr>
          </a:p>
          <a:p>
            <a:pPr marL="0" marR="0" lvl="0" indent="0" algn="ctr" rtl="0">
              <a:lnSpc>
                <a:spcPct val="100000"/>
              </a:lnSpc>
              <a:spcBef>
                <a:spcPts val="0"/>
              </a:spcBef>
              <a:spcAft>
                <a:spcPts val="0"/>
              </a:spcAft>
              <a:buClr>
                <a:srgbClr val="000000"/>
              </a:buClr>
              <a:buSzPts val="2400"/>
              <a:buFont typeface="Arial"/>
              <a:buNone/>
            </a:pPr>
            <a:r>
              <a:rPr lang="en-GB" sz="2400" b="1" u="sng" dirty="0">
                <a:solidFill>
                  <a:schemeClr val="dk1"/>
                </a:solidFill>
                <a:latin typeface="Imprint MT Shadow" panose="04020605060303030202" pitchFamily="82" charset="0"/>
                <a:ea typeface="Lato"/>
                <a:cs typeface="Lato"/>
                <a:sym typeface="Lato"/>
              </a:rPr>
              <a:t>AstroSage</a:t>
            </a:r>
            <a:r>
              <a:rPr lang="en-GB" sz="2400" b="1" i="0" u="sng" strike="noStrike" cap="none" dirty="0">
                <a:solidFill>
                  <a:schemeClr val="dk1"/>
                </a:solidFill>
                <a:latin typeface="Imprint MT Shadow" panose="04020605060303030202" pitchFamily="82" charset="0"/>
                <a:ea typeface="Lato"/>
                <a:cs typeface="Lato"/>
                <a:sym typeface="Lato"/>
              </a:rPr>
              <a:t> Analysis</a:t>
            </a:r>
            <a:endParaRPr sz="2400" b="1" i="0" u="sng" strike="noStrike" cap="none" dirty="0">
              <a:solidFill>
                <a:srgbClr val="000000"/>
              </a:solidFill>
              <a:latin typeface="Imprint MT Shadow" panose="04020605060303030202" pitchFamily="82" charset="0"/>
              <a:ea typeface="Lato"/>
              <a:cs typeface="Lato"/>
              <a:sym typeface="Lato"/>
            </a:endParaRPr>
          </a:p>
        </p:txBody>
      </p:sp>
      <p:sp>
        <p:nvSpPr>
          <p:cNvPr id="4" name="Rectangle 3">
            <a:extLst>
              <a:ext uri="{FF2B5EF4-FFF2-40B4-BE49-F238E27FC236}">
                <a16:creationId xmlns:a16="http://schemas.microsoft.com/office/drawing/2014/main" id="{E43D8765-FF6B-1A2B-7150-B63B708C5EEE}"/>
              </a:ext>
            </a:extLst>
          </p:cNvPr>
          <p:cNvSpPr/>
          <p:nvPr/>
        </p:nvSpPr>
        <p:spPr>
          <a:xfrm>
            <a:off x="4800600" y="0"/>
            <a:ext cx="4343400" cy="5143500"/>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pic>
        <p:nvPicPr>
          <p:cNvPr id="6" name="Picture 5" descr="A cartoon of an elephant&#10;&#10;Description automatically generated">
            <a:extLst>
              <a:ext uri="{FF2B5EF4-FFF2-40B4-BE49-F238E27FC236}">
                <a16:creationId xmlns:a16="http://schemas.microsoft.com/office/drawing/2014/main" id="{00589AE8-2880-49A2-484E-E35E8A6B5B85}"/>
              </a:ext>
            </a:extLst>
          </p:cNvPr>
          <p:cNvPicPr>
            <a:picLocks noChangeAspect="1"/>
          </p:cNvPicPr>
          <p:nvPr/>
        </p:nvPicPr>
        <p:blipFill>
          <a:blip r:embed="rId3"/>
          <a:stretch>
            <a:fillRect/>
          </a:stretch>
        </p:blipFill>
        <p:spPr>
          <a:xfrm>
            <a:off x="5962785" y="1238930"/>
            <a:ext cx="2143125" cy="2143125"/>
          </a:xfrm>
          <a:prstGeom prst="rect">
            <a:avLst/>
          </a:prstGeom>
        </p:spPr>
      </p:pic>
      <p:sp>
        <p:nvSpPr>
          <p:cNvPr id="7" name="TextBox 6">
            <a:extLst>
              <a:ext uri="{FF2B5EF4-FFF2-40B4-BE49-F238E27FC236}">
                <a16:creationId xmlns:a16="http://schemas.microsoft.com/office/drawing/2014/main" id="{646E1662-8C39-5775-5ECD-240F231C113D}"/>
              </a:ext>
            </a:extLst>
          </p:cNvPr>
          <p:cNvSpPr txBox="1"/>
          <p:nvPr/>
        </p:nvSpPr>
        <p:spPr>
          <a:xfrm>
            <a:off x="1195251" y="2899954"/>
            <a:ext cx="2645229" cy="584775"/>
          </a:xfrm>
          <a:prstGeom prst="rect">
            <a:avLst/>
          </a:prstGeom>
          <a:noFill/>
        </p:spPr>
        <p:txBody>
          <a:bodyPr wrap="square" rtlCol="0">
            <a:spAutoFit/>
          </a:bodyPr>
          <a:lstStyle/>
          <a:p>
            <a:r>
              <a:rPr lang="en-IN" sz="1600" dirty="0">
                <a:latin typeface="Bahnschrift SemiLight Condensed" panose="020B0502040204020203" pitchFamily="34" charset="0"/>
              </a:rPr>
              <a:t>SHUBHAM</a:t>
            </a:r>
          </a:p>
          <a:p>
            <a:r>
              <a:rPr lang="en-IN" sz="1600" dirty="0">
                <a:latin typeface="Bahnschrift SemiLight Condensed" panose="020B0502040204020203" pitchFamily="34" charset="0"/>
              </a:rPr>
              <a:t>10/09/2024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CD71A427-FF26-C199-952C-566A4250EDD8}"/>
              </a:ext>
            </a:extLst>
          </p:cNvPr>
          <p:cNvSpPr/>
          <p:nvPr/>
        </p:nvSpPr>
        <p:spPr>
          <a:xfrm>
            <a:off x="0" y="0"/>
            <a:ext cx="9144000" cy="633549"/>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13" name="Title 5">
            <a:extLst>
              <a:ext uri="{FF2B5EF4-FFF2-40B4-BE49-F238E27FC236}">
                <a16:creationId xmlns:a16="http://schemas.microsoft.com/office/drawing/2014/main" id="{AC98AC63-132B-DE63-130B-43DFCC0E756B}"/>
              </a:ext>
            </a:extLst>
          </p:cNvPr>
          <p:cNvSpPr/>
          <p:nvPr/>
        </p:nvSpPr>
        <p:spPr>
          <a:xfrm>
            <a:off x="2543175" y="0"/>
            <a:ext cx="4335780" cy="7467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1pPr>
            <a:lvl2pPr marR="0" lvl="1"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2pPr>
            <a:lvl3pPr marR="0" lvl="2"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3pPr>
            <a:lvl4pPr marR="0" lvl="3"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4pPr>
            <a:lvl5pPr marR="0" lvl="4"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5pPr>
            <a:lvl6pPr marR="0" lvl="5"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6pPr>
            <a:lvl7pPr marR="0" lvl="6"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7pPr>
            <a:lvl8pPr marR="0" lvl="7"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8pPr>
            <a:lvl9pPr marR="0" lvl="8"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9pPr>
          </a:lstStyle>
          <a:p>
            <a:r>
              <a:rPr lang="en-IN" altLang="en-US" sz="2400" u="sng" dirty="0">
                <a:solidFill>
                  <a:schemeClr val="tx1"/>
                </a:solidFill>
                <a:latin typeface="Algerian" panose="04020705040A02060702" charset="0"/>
                <a:cs typeface="Algerian" panose="04020705040A02060702" charset="0"/>
              </a:rPr>
              <a:t>Call and chat status</a:t>
            </a:r>
          </a:p>
          <a:p>
            <a:endParaRPr lang="en-IN" altLang="en-US" sz="2400" u="sng" dirty="0">
              <a:solidFill>
                <a:schemeClr val="tx1"/>
              </a:solidFill>
              <a:latin typeface="Algerian" panose="04020705040A02060702" charset="0"/>
              <a:cs typeface="Algerian" panose="04020705040A02060702" charset="0"/>
            </a:endParaRPr>
          </a:p>
        </p:txBody>
      </p:sp>
      <p:sp>
        <p:nvSpPr>
          <p:cNvPr id="15" name="Text Box 17">
            <a:extLst>
              <a:ext uri="{FF2B5EF4-FFF2-40B4-BE49-F238E27FC236}">
                <a16:creationId xmlns:a16="http://schemas.microsoft.com/office/drawing/2014/main" id="{038F0A85-6C75-8036-1D01-3FE7A1D1EC20}"/>
              </a:ext>
            </a:extLst>
          </p:cNvPr>
          <p:cNvSpPr txBox="1"/>
          <p:nvPr/>
        </p:nvSpPr>
        <p:spPr>
          <a:xfrm>
            <a:off x="4394563" y="718321"/>
            <a:ext cx="4039235" cy="2054860"/>
          </a:xfrm>
          <a:prstGeom prst="rect">
            <a:avLst/>
          </a:prstGeom>
          <a:noFill/>
        </p:spPr>
        <p:txBody>
          <a:bodyPr wrap="square" rtlCol="0">
            <a:noAutofit/>
          </a:bodyPr>
          <a:lstStyle/>
          <a:p>
            <a:pPr marL="285750" indent="-285750">
              <a:buFont typeface="Wingdings" panose="05000000000000000000" charset="0"/>
              <a:buChar char="ü"/>
            </a:pPr>
            <a:r>
              <a:rPr lang="en-IN" altLang="en-US" sz="1300" dirty="0">
                <a:latin typeface="Comic Sans MS" panose="030F0702030302020204" pitchFamily="66" charset="0"/>
              </a:rPr>
              <a:t>As according to chart we can see that 70% of users prefer chats and 30 % of them are using calls.</a:t>
            </a:r>
          </a:p>
          <a:p>
            <a:pPr marL="285750" indent="-285750">
              <a:buFont typeface="Wingdings" panose="05000000000000000000" charset="0"/>
              <a:buChar char="ü"/>
            </a:pPr>
            <a:endParaRPr lang="en-IN" altLang="en-US" sz="1300" dirty="0">
              <a:latin typeface="Comic Sans MS" panose="030F0702030302020204" pitchFamily="66" charset="0"/>
            </a:endParaRPr>
          </a:p>
          <a:p>
            <a:pPr marL="285750" indent="-285750">
              <a:buFont typeface="Wingdings" panose="05000000000000000000" charset="0"/>
              <a:buChar char="ü"/>
            </a:pPr>
            <a:r>
              <a:rPr lang="en-IN" altLang="en-US" sz="1300" dirty="0">
                <a:latin typeface="Comic Sans MS" panose="030F0702030302020204" pitchFamily="66" charset="0"/>
              </a:rPr>
              <a:t>And almost negligible amount of users are preferring </a:t>
            </a:r>
            <a:r>
              <a:rPr lang="en-IN" altLang="en-US" sz="1300" dirty="0" err="1">
                <a:latin typeface="Comic Sans MS" panose="030F0702030302020204" pitchFamily="66" charset="0"/>
              </a:rPr>
              <a:t>public_live_call</a:t>
            </a:r>
            <a:r>
              <a:rPr lang="en-IN" altLang="en-US" sz="1300" dirty="0">
                <a:latin typeface="Comic Sans MS" panose="030F0702030302020204" pitchFamily="66" charset="0"/>
              </a:rPr>
              <a:t> and also AstroSage is providing less complementary </a:t>
            </a:r>
            <a:r>
              <a:rPr lang="en-IN" altLang="en-US" dirty="0">
                <a:latin typeface="Comic Sans MS" panose="030F0702030302020204" pitchFamily="66" charset="0"/>
              </a:rPr>
              <a:t>call.</a:t>
            </a:r>
          </a:p>
        </p:txBody>
      </p:sp>
      <p:sp>
        <p:nvSpPr>
          <p:cNvPr id="16" name="Text Box 18">
            <a:extLst>
              <a:ext uri="{FF2B5EF4-FFF2-40B4-BE49-F238E27FC236}">
                <a16:creationId xmlns:a16="http://schemas.microsoft.com/office/drawing/2014/main" id="{9C9C2DF5-6E74-6F6F-D774-8BE277315D4E}"/>
              </a:ext>
            </a:extLst>
          </p:cNvPr>
          <p:cNvSpPr txBox="1"/>
          <p:nvPr/>
        </p:nvSpPr>
        <p:spPr>
          <a:xfrm>
            <a:off x="4394563" y="2442119"/>
            <a:ext cx="3794125" cy="2900590"/>
          </a:xfrm>
          <a:prstGeom prst="rect">
            <a:avLst/>
          </a:prstGeom>
          <a:noFill/>
        </p:spPr>
        <p:txBody>
          <a:bodyPr wrap="square" rtlCol="0">
            <a:noAutofit/>
          </a:bodyPr>
          <a:lstStyle/>
          <a:p>
            <a:pPr marL="285750" indent="-285750">
              <a:buFont typeface="Wingdings" panose="05000000000000000000" charset="0"/>
              <a:buChar char="ü"/>
            </a:pPr>
            <a:r>
              <a:rPr lang="en-IN" altLang="en-US" sz="1300" dirty="0">
                <a:latin typeface="Comic Sans MS" panose="030F0702030302020204" pitchFamily="66" charset="0"/>
              </a:rPr>
              <a:t>So according to analysis AstroSage should provide more amount of complementary calls.</a:t>
            </a:r>
          </a:p>
          <a:p>
            <a:pPr marL="285750" indent="-285750">
              <a:buFont typeface="Wingdings" panose="05000000000000000000" charset="0"/>
              <a:buChar char="ü"/>
            </a:pPr>
            <a:endParaRPr lang="en-IN" altLang="en-US" sz="1300" dirty="0">
              <a:latin typeface="Comic Sans MS" panose="030F0702030302020204" pitchFamily="66" charset="0"/>
            </a:endParaRPr>
          </a:p>
          <a:p>
            <a:pPr marL="285750" indent="-285750">
              <a:buFont typeface="Wingdings" panose="05000000000000000000" charset="0"/>
              <a:buChar char="ü"/>
            </a:pPr>
            <a:r>
              <a:rPr lang="en-IN" altLang="en-US" sz="1300" dirty="0">
                <a:latin typeface="Comic Sans MS" panose="030F0702030302020204" pitchFamily="66" charset="0"/>
              </a:rPr>
              <a:t>Also more investment can be done in hiring skilled agents and also on implementing Ai-powered chat-bots and CRM technology.</a:t>
            </a:r>
          </a:p>
          <a:p>
            <a:pPr marL="285750" indent="-285750">
              <a:buFont typeface="Wingdings" panose="05000000000000000000" charset="0"/>
              <a:buChar char="ü"/>
            </a:pPr>
            <a:endParaRPr lang="en-IN" altLang="en-US" sz="1300" dirty="0">
              <a:latin typeface="Comic Sans MS" panose="030F0702030302020204" pitchFamily="66" charset="0"/>
            </a:endParaRPr>
          </a:p>
          <a:p>
            <a:pPr marL="285750" indent="-285750">
              <a:buFont typeface="Wingdings" panose="05000000000000000000" charset="0"/>
              <a:buChar char="ü"/>
            </a:pPr>
            <a:r>
              <a:rPr lang="en-IN" altLang="en-US" sz="1300" dirty="0">
                <a:latin typeface="Comic Sans MS" panose="030F0702030302020204" pitchFamily="66" charset="0"/>
              </a:rPr>
              <a:t>Also a well-designed and systematic feedback system and automatic call routing system will attract more users for calls and overall engagements.</a:t>
            </a:r>
          </a:p>
        </p:txBody>
      </p:sp>
      <p:graphicFrame>
        <p:nvGraphicFramePr>
          <p:cNvPr id="2" name="Chart 1">
            <a:extLst>
              <a:ext uri="{FF2B5EF4-FFF2-40B4-BE49-F238E27FC236}">
                <a16:creationId xmlns:a16="http://schemas.microsoft.com/office/drawing/2014/main" id="{78E844D8-9339-311E-35BA-1EF836AC3C70}"/>
              </a:ext>
            </a:extLst>
          </p:cNvPr>
          <p:cNvGraphicFramePr>
            <a:graphicFrameLocks/>
          </p:cNvGraphicFramePr>
          <p:nvPr>
            <p:extLst>
              <p:ext uri="{D42A27DB-BD31-4B8C-83A1-F6EECF244321}">
                <p14:modId xmlns:p14="http://schemas.microsoft.com/office/powerpoint/2010/main" val="1763865783"/>
              </p:ext>
            </p:extLst>
          </p:nvPr>
        </p:nvGraphicFramePr>
        <p:xfrm>
          <a:off x="955312" y="1040402"/>
          <a:ext cx="2630442" cy="32964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921881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CD71A427-FF26-C199-952C-566A4250EDD8}"/>
              </a:ext>
            </a:extLst>
          </p:cNvPr>
          <p:cNvSpPr/>
          <p:nvPr/>
        </p:nvSpPr>
        <p:spPr>
          <a:xfrm>
            <a:off x="0" y="-2586"/>
            <a:ext cx="9144000" cy="633549"/>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13" name="Title 5">
            <a:extLst>
              <a:ext uri="{FF2B5EF4-FFF2-40B4-BE49-F238E27FC236}">
                <a16:creationId xmlns:a16="http://schemas.microsoft.com/office/drawing/2014/main" id="{AC98AC63-132B-DE63-130B-43DFCC0E756B}"/>
              </a:ext>
            </a:extLst>
          </p:cNvPr>
          <p:cNvSpPr/>
          <p:nvPr/>
        </p:nvSpPr>
        <p:spPr>
          <a:xfrm>
            <a:off x="2543175" y="0"/>
            <a:ext cx="4948374" cy="7467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1pPr>
            <a:lvl2pPr marR="0" lvl="1"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2pPr>
            <a:lvl3pPr marR="0" lvl="2"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3pPr>
            <a:lvl4pPr marR="0" lvl="3"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4pPr>
            <a:lvl5pPr marR="0" lvl="4"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5pPr>
            <a:lvl6pPr marR="0" lvl="5"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6pPr>
            <a:lvl7pPr marR="0" lvl="6"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7pPr>
            <a:lvl8pPr marR="0" lvl="7"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8pPr>
            <a:lvl9pPr marR="0" lvl="8"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9pPr>
          </a:lstStyle>
          <a:p>
            <a:r>
              <a:rPr lang="en-IN" altLang="en-US" sz="2400" u="sng" dirty="0">
                <a:solidFill>
                  <a:schemeClr val="tx1"/>
                </a:solidFill>
                <a:latin typeface="Algerian" panose="04020705040A02060702" charset="0"/>
                <a:cs typeface="Algerian" panose="04020705040A02060702" charset="0"/>
              </a:rPr>
              <a:t>Call Distribution over hours</a:t>
            </a:r>
          </a:p>
        </p:txBody>
      </p:sp>
      <p:sp>
        <p:nvSpPr>
          <p:cNvPr id="15" name="Text Box 17">
            <a:extLst>
              <a:ext uri="{FF2B5EF4-FFF2-40B4-BE49-F238E27FC236}">
                <a16:creationId xmlns:a16="http://schemas.microsoft.com/office/drawing/2014/main" id="{038F0A85-6C75-8036-1D01-3FE7A1D1EC20}"/>
              </a:ext>
            </a:extLst>
          </p:cNvPr>
          <p:cNvSpPr txBox="1"/>
          <p:nvPr/>
        </p:nvSpPr>
        <p:spPr>
          <a:xfrm>
            <a:off x="4637314" y="873782"/>
            <a:ext cx="4039235" cy="1333841"/>
          </a:xfrm>
          <a:prstGeom prst="rect">
            <a:avLst/>
          </a:prstGeom>
          <a:noFill/>
        </p:spPr>
        <p:txBody>
          <a:bodyPr wrap="square" rtlCol="0">
            <a:noAutofit/>
          </a:bodyPr>
          <a:lstStyle/>
          <a:p>
            <a:pPr marL="285750" indent="-285750">
              <a:buFont typeface="Wingdings" panose="05000000000000000000" charset="0"/>
              <a:buChar char="ü"/>
            </a:pPr>
            <a:r>
              <a:rPr lang="en-IN" altLang="en-US" dirty="0">
                <a:latin typeface="Comic Sans MS" panose="030F0702030302020204" pitchFamily="66" charset="0"/>
              </a:rPr>
              <a:t>As according to chart we can see that highest call peak hours starts from 8 to 12.</a:t>
            </a:r>
          </a:p>
          <a:p>
            <a:pPr marL="285750" indent="-285750">
              <a:buFont typeface="Wingdings" panose="05000000000000000000" charset="0"/>
              <a:buChar char="ü"/>
            </a:pPr>
            <a:endParaRPr lang="en-IN" altLang="en-US" dirty="0">
              <a:latin typeface="Comic Sans MS" panose="030F0702030302020204" pitchFamily="66" charset="0"/>
            </a:endParaRPr>
          </a:p>
          <a:p>
            <a:pPr marL="285750" indent="-285750">
              <a:buFont typeface="Wingdings" panose="05000000000000000000" charset="0"/>
              <a:buChar char="ü"/>
            </a:pPr>
            <a:r>
              <a:rPr lang="en-IN" altLang="en-US" dirty="0">
                <a:latin typeface="Comic Sans MS" panose="030F0702030302020204" pitchFamily="66" charset="0"/>
              </a:rPr>
              <a:t>And almost negligible amount of users are prefer calling at 0 hours.</a:t>
            </a:r>
          </a:p>
        </p:txBody>
      </p:sp>
      <p:sp>
        <p:nvSpPr>
          <p:cNvPr id="16" name="Text Box 18">
            <a:extLst>
              <a:ext uri="{FF2B5EF4-FFF2-40B4-BE49-F238E27FC236}">
                <a16:creationId xmlns:a16="http://schemas.microsoft.com/office/drawing/2014/main" id="{9C9C2DF5-6E74-6F6F-D774-8BE277315D4E}"/>
              </a:ext>
            </a:extLst>
          </p:cNvPr>
          <p:cNvSpPr txBox="1"/>
          <p:nvPr/>
        </p:nvSpPr>
        <p:spPr>
          <a:xfrm>
            <a:off x="4711065" y="2481409"/>
            <a:ext cx="3794125" cy="1858645"/>
          </a:xfrm>
          <a:prstGeom prst="rect">
            <a:avLst/>
          </a:prstGeom>
          <a:noFill/>
        </p:spPr>
        <p:txBody>
          <a:bodyPr wrap="square" rtlCol="0">
            <a:noAutofit/>
          </a:bodyPr>
          <a:lstStyle/>
          <a:p>
            <a:pPr marL="285750" indent="-285750">
              <a:buFont typeface="Wingdings" panose="05000000000000000000" charset="0"/>
              <a:buChar char="ü"/>
            </a:pPr>
            <a:r>
              <a:rPr lang="en-IN" altLang="en-US" sz="1200" dirty="0">
                <a:latin typeface="Comic Sans MS" panose="030F0702030302020204" pitchFamily="66" charset="0"/>
              </a:rPr>
              <a:t>So according to analysis AstroSage should provide more agents at night for calls.</a:t>
            </a:r>
          </a:p>
          <a:p>
            <a:pPr marL="285750" indent="-285750">
              <a:buFont typeface="Wingdings" panose="05000000000000000000" charset="0"/>
              <a:buChar char="ü"/>
            </a:pPr>
            <a:endParaRPr lang="en-IN" altLang="en-US" sz="1200" dirty="0">
              <a:latin typeface="Comic Sans MS" panose="030F0702030302020204" pitchFamily="66" charset="0"/>
            </a:endParaRPr>
          </a:p>
          <a:p>
            <a:pPr marL="285750" indent="-285750">
              <a:buFont typeface="Wingdings" panose="05000000000000000000" charset="0"/>
              <a:buChar char="ü"/>
            </a:pPr>
            <a:r>
              <a:rPr lang="en-IN" altLang="en-US" sz="1200" dirty="0">
                <a:latin typeface="Comic Sans MS" panose="030F0702030302020204" pitchFamily="66" charset="0"/>
              </a:rPr>
              <a:t>Also more investment can be done in hiring skilled agents and also on implementing Ai-powered chat-bots and CRM technology.</a:t>
            </a:r>
          </a:p>
          <a:p>
            <a:pPr marL="285750" indent="-285750">
              <a:buFont typeface="Wingdings" panose="05000000000000000000" charset="0"/>
              <a:buChar char="ü"/>
            </a:pPr>
            <a:endParaRPr lang="en-IN" altLang="en-US" sz="1200" dirty="0">
              <a:latin typeface="Comic Sans MS" panose="030F0702030302020204" pitchFamily="66" charset="0"/>
            </a:endParaRPr>
          </a:p>
          <a:p>
            <a:pPr marL="285750" indent="-285750">
              <a:buFont typeface="Wingdings" panose="05000000000000000000" charset="0"/>
              <a:buChar char="ü"/>
            </a:pPr>
            <a:r>
              <a:rPr lang="en-IN" altLang="en-US" sz="1200" dirty="0">
                <a:latin typeface="Comic Sans MS" panose="030F0702030302020204" pitchFamily="66" charset="0"/>
              </a:rPr>
              <a:t>Also a well-designed and systematic feedback system and automatic call routing system will attract more users for calls and overall engagements.</a:t>
            </a:r>
          </a:p>
        </p:txBody>
      </p:sp>
      <p:graphicFrame>
        <p:nvGraphicFramePr>
          <p:cNvPr id="3" name="Chart 2">
            <a:extLst>
              <a:ext uri="{FF2B5EF4-FFF2-40B4-BE49-F238E27FC236}">
                <a16:creationId xmlns:a16="http://schemas.microsoft.com/office/drawing/2014/main" id="{3865F663-439E-988E-E206-79957A0EEFBA}"/>
              </a:ext>
            </a:extLst>
          </p:cNvPr>
          <p:cNvGraphicFramePr>
            <a:graphicFrameLocks/>
          </p:cNvGraphicFramePr>
          <p:nvPr>
            <p:extLst>
              <p:ext uri="{D42A27DB-BD31-4B8C-83A1-F6EECF244321}">
                <p14:modId xmlns:p14="http://schemas.microsoft.com/office/powerpoint/2010/main" val="1312092019"/>
              </p:ext>
            </p:extLst>
          </p:nvPr>
        </p:nvGraphicFramePr>
        <p:xfrm>
          <a:off x="237443" y="966311"/>
          <a:ext cx="4399871" cy="286110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51716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CD71A427-FF26-C199-952C-566A4250EDD8}"/>
              </a:ext>
            </a:extLst>
          </p:cNvPr>
          <p:cNvSpPr/>
          <p:nvPr/>
        </p:nvSpPr>
        <p:spPr>
          <a:xfrm>
            <a:off x="0" y="-2586"/>
            <a:ext cx="9144000" cy="633549"/>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13" name="Title 5">
            <a:extLst>
              <a:ext uri="{FF2B5EF4-FFF2-40B4-BE49-F238E27FC236}">
                <a16:creationId xmlns:a16="http://schemas.microsoft.com/office/drawing/2014/main" id="{AC98AC63-132B-DE63-130B-43DFCC0E756B}"/>
              </a:ext>
            </a:extLst>
          </p:cNvPr>
          <p:cNvSpPr/>
          <p:nvPr/>
        </p:nvSpPr>
        <p:spPr>
          <a:xfrm>
            <a:off x="2543175" y="0"/>
            <a:ext cx="4335780" cy="7467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1pPr>
            <a:lvl2pPr marR="0" lvl="1"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2pPr>
            <a:lvl3pPr marR="0" lvl="2"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3pPr>
            <a:lvl4pPr marR="0" lvl="3"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4pPr>
            <a:lvl5pPr marR="0" lvl="4"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5pPr>
            <a:lvl6pPr marR="0" lvl="5"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6pPr>
            <a:lvl7pPr marR="0" lvl="6"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7pPr>
            <a:lvl8pPr marR="0" lvl="7"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8pPr>
            <a:lvl9pPr marR="0" lvl="8"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9pPr>
          </a:lstStyle>
          <a:p>
            <a:r>
              <a:rPr lang="en-IN" altLang="en-US" sz="2400" u="sng" dirty="0">
                <a:solidFill>
                  <a:schemeClr val="tx1"/>
                </a:solidFill>
                <a:latin typeface="Algerian" panose="04020705040A02060702" charset="0"/>
                <a:cs typeface="Algerian" panose="04020705040A02060702" charset="0"/>
              </a:rPr>
              <a:t>Guru rating</a:t>
            </a:r>
          </a:p>
        </p:txBody>
      </p:sp>
      <p:sp>
        <p:nvSpPr>
          <p:cNvPr id="15" name="Text Box 17">
            <a:extLst>
              <a:ext uri="{FF2B5EF4-FFF2-40B4-BE49-F238E27FC236}">
                <a16:creationId xmlns:a16="http://schemas.microsoft.com/office/drawing/2014/main" id="{038F0A85-6C75-8036-1D01-3FE7A1D1EC20}"/>
              </a:ext>
            </a:extLst>
          </p:cNvPr>
          <p:cNvSpPr txBox="1"/>
          <p:nvPr/>
        </p:nvSpPr>
        <p:spPr>
          <a:xfrm>
            <a:off x="4394563" y="916305"/>
            <a:ext cx="4039235" cy="2054860"/>
          </a:xfrm>
          <a:prstGeom prst="rect">
            <a:avLst/>
          </a:prstGeom>
          <a:noFill/>
        </p:spPr>
        <p:txBody>
          <a:bodyPr wrap="square" rtlCol="0">
            <a:noAutofit/>
          </a:bodyPr>
          <a:lstStyle/>
          <a:p>
            <a:pPr marL="285750" indent="-285750">
              <a:buFont typeface="Wingdings" panose="05000000000000000000" charset="0"/>
              <a:buChar char="ü"/>
            </a:pPr>
            <a:r>
              <a:rPr lang="en-IN" altLang="en-US" dirty="0">
                <a:latin typeface="Comic Sans MS" panose="030F0702030302020204" pitchFamily="66" charset="0"/>
              </a:rPr>
              <a:t>From the analysis and by seeing the chart it can be clearly seen that 0 rating gurus are more compared to other ratings gurus.</a:t>
            </a:r>
          </a:p>
          <a:p>
            <a:pPr marL="285750" indent="-285750">
              <a:buFont typeface="Wingdings" panose="05000000000000000000" charset="0"/>
              <a:buChar char="ü"/>
            </a:pPr>
            <a:endParaRPr lang="en-IN" altLang="en-US" dirty="0">
              <a:latin typeface="Comic Sans MS" panose="030F0702030302020204" pitchFamily="66" charset="0"/>
            </a:endParaRPr>
          </a:p>
          <a:p>
            <a:pPr marL="285750" indent="-285750">
              <a:buFont typeface="Wingdings" panose="05000000000000000000" charset="0"/>
              <a:buChar char="ü"/>
            </a:pPr>
            <a:r>
              <a:rPr lang="en-IN" altLang="en-US" dirty="0">
                <a:latin typeface="Comic Sans MS" panose="030F0702030302020204" pitchFamily="66" charset="0"/>
              </a:rPr>
              <a:t>Also highest rating i.e. 8-rated gurus are less and mostly rating is averaging around 2-3. </a:t>
            </a:r>
          </a:p>
          <a:p>
            <a:pPr marL="285750" indent="-285750">
              <a:buFont typeface="Wingdings" panose="05000000000000000000" charset="0"/>
              <a:buChar char="ü"/>
            </a:pPr>
            <a:endParaRPr lang="en-IN" altLang="en-US" dirty="0"/>
          </a:p>
        </p:txBody>
      </p:sp>
      <p:sp>
        <p:nvSpPr>
          <p:cNvPr id="16" name="Text Box 18">
            <a:extLst>
              <a:ext uri="{FF2B5EF4-FFF2-40B4-BE49-F238E27FC236}">
                <a16:creationId xmlns:a16="http://schemas.microsoft.com/office/drawing/2014/main" id="{9C9C2DF5-6E74-6F6F-D774-8BE277315D4E}"/>
              </a:ext>
            </a:extLst>
          </p:cNvPr>
          <p:cNvSpPr txBox="1"/>
          <p:nvPr/>
        </p:nvSpPr>
        <p:spPr>
          <a:xfrm>
            <a:off x="4394563" y="2971165"/>
            <a:ext cx="3794125" cy="1858645"/>
          </a:xfrm>
          <a:prstGeom prst="rect">
            <a:avLst/>
          </a:prstGeom>
          <a:noFill/>
        </p:spPr>
        <p:txBody>
          <a:bodyPr wrap="square" rtlCol="0">
            <a:noAutofit/>
          </a:bodyPr>
          <a:lstStyle/>
          <a:p>
            <a:pPr marL="285750" indent="-285750">
              <a:buFont typeface="Wingdings" panose="05000000000000000000" charset="0"/>
              <a:buChar char="ü"/>
            </a:pPr>
            <a:r>
              <a:rPr lang="en-IN" altLang="en-US" dirty="0">
                <a:latin typeface="Comic Sans MS" panose="030F0702030302020204" pitchFamily="66" charset="0"/>
              </a:rPr>
              <a:t>So </a:t>
            </a:r>
            <a:r>
              <a:rPr lang="en-IN" altLang="en-US" dirty="0" err="1">
                <a:latin typeface="Comic Sans MS" panose="030F0702030302020204" pitchFamily="66" charset="0"/>
              </a:rPr>
              <a:t>astrosage</a:t>
            </a:r>
            <a:r>
              <a:rPr lang="en-IN" altLang="en-US" dirty="0">
                <a:latin typeface="Comic Sans MS" panose="030F0702030302020204" pitchFamily="66" charset="0"/>
              </a:rPr>
              <a:t> should focus on improving gurus skills and abilities</a:t>
            </a:r>
          </a:p>
          <a:p>
            <a:pPr marL="285750" indent="-285750">
              <a:buFont typeface="Wingdings" panose="05000000000000000000" charset="0"/>
              <a:buChar char="ü"/>
            </a:pPr>
            <a:endParaRPr lang="en-IN" altLang="en-US" dirty="0">
              <a:latin typeface="Comic Sans MS" panose="030F0702030302020204" pitchFamily="66" charset="0"/>
            </a:endParaRPr>
          </a:p>
          <a:p>
            <a:pPr marL="285750" indent="-285750">
              <a:buFont typeface="Wingdings" panose="05000000000000000000" charset="0"/>
              <a:buChar char="ü"/>
            </a:pPr>
            <a:r>
              <a:rPr lang="en-IN" altLang="en-US" dirty="0">
                <a:latin typeface="Comic Sans MS" panose="030F0702030302020204" pitchFamily="66" charset="0"/>
              </a:rPr>
              <a:t>AstroSage should consider implementing technologies and hiring skilled agents to increase the user ratings</a:t>
            </a:r>
          </a:p>
          <a:p>
            <a:pPr marL="0" indent="0">
              <a:buFont typeface="Wingdings" panose="05000000000000000000" charset="0"/>
              <a:buNone/>
            </a:pPr>
            <a:endParaRPr lang="en-IN" altLang="en-US" sz="1000" dirty="0"/>
          </a:p>
          <a:p>
            <a:pPr marL="285750" indent="-285750">
              <a:buFont typeface="Wingdings" panose="05000000000000000000" charset="0"/>
              <a:buChar char="ü"/>
            </a:pPr>
            <a:endParaRPr lang="en-IN" altLang="en-US" sz="1000" dirty="0"/>
          </a:p>
          <a:p>
            <a:pPr marL="285750" indent="-285750">
              <a:buFont typeface="Wingdings" panose="05000000000000000000" charset="0"/>
              <a:buChar char="ü"/>
            </a:pPr>
            <a:endParaRPr lang="en-IN" altLang="en-US" sz="1000" dirty="0"/>
          </a:p>
        </p:txBody>
      </p:sp>
      <p:graphicFrame>
        <p:nvGraphicFramePr>
          <p:cNvPr id="3" name="Chart 2">
            <a:extLst>
              <a:ext uri="{FF2B5EF4-FFF2-40B4-BE49-F238E27FC236}">
                <a16:creationId xmlns:a16="http://schemas.microsoft.com/office/drawing/2014/main" id="{927985BE-A514-4281-04B1-C010C082A0A5}"/>
              </a:ext>
            </a:extLst>
          </p:cNvPr>
          <p:cNvGraphicFramePr>
            <a:graphicFrameLocks/>
          </p:cNvGraphicFramePr>
          <p:nvPr>
            <p:extLst>
              <p:ext uri="{D42A27DB-BD31-4B8C-83A1-F6EECF244321}">
                <p14:modId xmlns:p14="http://schemas.microsoft.com/office/powerpoint/2010/main" val="3432098194"/>
              </p:ext>
            </p:extLst>
          </p:nvPr>
        </p:nvGraphicFramePr>
        <p:xfrm>
          <a:off x="144508" y="1109391"/>
          <a:ext cx="4179298" cy="29074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336656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CD71A427-FF26-C199-952C-566A4250EDD8}"/>
              </a:ext>
            </a:extLst>
          </p:cNvPr>
          <p:cNvSpPr/>
          <p:nvPr/>
        </p:nvSpPr>
        <p:spPr>
          <a:xfrm>
            <a:off x="35502" y="-3085"/>
            <a:ext cx="9144000" cy="633549"/>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13" name="Title 5">
            <a:extLst>
              <a:ext uri="{FF2B5EF4-FFF2-40B4-BE49-F238E27FC236}">
                <a16:creationId xmlns:a16="http://schemas.microsoft.com/office/drawing/2014/main" id="{AC98AC63-132B-DE63-130B-43DFCC0E756B}"/>
              </a:ext>
            </a:extLst>
          </p:cNvPr>
          <p:cNvSpPr/>
          <p:nvPr/>
        </p:nvSpPr>
        <p:spPr>
          <a:xfrm>
            <a:off x="2543175" y="0"/>
            <a:ext cx="4335780" cy="7467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1pPr>
            <a:lvl2pPr marR="0" lvl="1"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2pPr>
            <a:lvl3pPr marR="0" lvl="2"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3pPr>
            <a:lvl4pPr marR="0" lvl="3"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4pPr>
            <a:lvl5pPr marR="0" lvl="4"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5pPr>
            <a:lvl6pPr marR="0" lvl="5"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6pPr>
            <a:lvl7pPr marR="0" lvl="6"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7pPr>
            <a:lvl8pPr marR="0" lvl="7"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8pPr>
            <a:lvl9pPr marR="0" lvl="8"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9pPr>
          </a:lstStyle>
          <a:p>
            <a:r>
              <a:rPr lang="en-IN" altLang="en-US" sz="2400" u="sng" dirty="0" err="1">
                <a:solidFill>
                  <a:schemeClr val="tx1"/>
                </a:solidFill>
                <a:latin typeface="Algerian" panose="04020705040A02060702" charset="0"/>
                <a:cs typeface="Algerian" panose="04020705040A02060702" charset="0"/>
              </a:rPr>
              <a:t>Avg</a:t>
            </a:r>
            <a:r>
              <a:rPr lang="en-IN" altLang="en-US" sz="2400" u="sng" dirty="0">
                <a:solidFill>
                  <a:schemeClr val="tx1"/>
                </a:solidFill>
                <a:latin typeface="Algerian" panose="04020705040A02060702" charset="0"/>
                <a:cs typeface="Algerian" panose="04020705040A02060702" charset="0"/>
              </a:rPr>
              <a:t> calls per agent</a:t>
            </a:r>
          </a:p>
        </p:txBody>
      </p:sp>
      <p:sp>
        <p:nvSpPr>
          <p:cNvPr id="15" name="Text Box 17">
            <a:extLst>
              <a:ext uri="{FF2B5EF4-FFF2-40B4-BE49-F238E27FC236}">
                <a16:creationId xmlns:a16="http://schemas.microsoft.com/office/drawing/2014/main" id="{038F0A85-6C75-8036-1D01-3FE7A1D1EC20}"/>
              </a:ext>
            </a:extLst>
          </p:cNvPr>
          <p:cNvSpPr txBox="1"/>
          <p:nvPr/>
        </p:nvSpPr>
        <p:spPr>
          <a:xfrm>
            <a:off x="4394563" y="916305"/>
            <a:ext cx="4039235" cy="2054860"/>
          </a:xfrm>
          <a:prstGeom prst="rect">
            <a:avLst/>
          </a:prstGeom>
          <a:noFill/>
        </p:spPr>
        <p:txBody>
          <a:bodyPr wrap="square" rtlCol="0">
            <a:noAutofit/>
          </a:bodyPr>
          <a:lstStyle/>
          <a:p>
            <a:pPr marL="285750" indent="-285750">
              <a:buFont typeface="Wingdings" panose="05000000000000000000" charset="0"/>
              <a:buChar char="ü"/>
            </a:pPr>
            <a:r>
              <a:rPr lang="en-IN" altLang="en-US" dirty="0">
                <a:latin typeface="Comic Sans MS" panose="030F0702030302020204" pitchFamily="66" charset="0"/>
              </a:rPr>
              <a:t>From the analysis and by seeing the chart it can be clearly seen that agents are attending more calls on weekends rather than weekdays.</a:t>
            </a:r>
          </a:p>
          <a:p>
            <a:pPr marL="285750" indent="-285750">
              <a:buFont typeface="Wingdings" panose="05000000000000000000" charset="0"/>
              <a:buChar char="ü"/>
            </a:pPr>
            <a:endParaRPr lang="en-IN" altLang="en-US" dirty="0">
              <a:latin typeface="Comic Sans MS" panose="030F0702030302020204" pitchFamily="66" charset="0"/>
            </a:endParaRPr>
          </a:p>
          <a:p>
            <a:pPr marL="285750" indent="-285750">
              <a:buFont typeface="Wingdings" panose="05000000000000000000" charset="0"/>
              <a:buChar char="ü"/>
            </a:pPr>
            <a:r>
              <a:rPr lang="en-IN" altLang="en-US" dirty="0">
                <a:latin typeface="Comic Sans MS" panose="030F0702030302020204" pitchFamily="66" charset="0"/>
              </a:rPr>
              <a:t>Also highest calls per agent gets is around 30. </a:t>
            </a:r>
          </a:p>
          <a:p>
            <a:pPr marL="285750" indent="-285750">
              <a:buFont typeface="Wingdings" panose="05000000000000000000" charset="0"/>
              <a:buChar char="ü"/>
            </a:pPr>
            <a:endParaRPr lang="en-IN" altLang="en-US" dirty="0"/>
          </a:p>
        </p:txBody>
      </p:sp>
      <p:sp>
        <p:nvSpPr>
          <p:cNvPr id="16" name="Text Box 18">
            <a:extLst>
              <a:ext uri="{FF2B5EF4-FFF2-40B4-BE49-F238E27FC236}">
                <a16:creationId xmlns:a16="http://schemas.microsoft.com/office/drawing/2014/main" id="{9C9C2DF5-6E74-6F6F-D774-8BE277315D4E}"/>
              </a:ext>
            </a:extLst>
          </p:cNvPr>
          <p:cNvSpPr txBox="1"/>
          <p:nvPr/>
        </p:nvSpPr>
        <p:spPr>
          <a:xfrm>
            <a:off x="4394563" y="2971165"/>
            <a:ext cx="3794125" cy="1858645"/>
          </a:xfrm>
          <a:prstGeom prst="rect">
            <a:avLst/>
          </a:prstGeom>
          <a:noFill/>
        </p:spPr>
        <p:txBody>
          <a:bodyPr wrap="square" rtlCol="0">
            <a:noAutofit/>
          </a:bodyPr>
          <a:lstStyle/>
          <a:p>
            <a:pPr marL="285750" indent="-285750">
              <a:buFont typeface="Wingdings" panose="05000000000000000000" charset="0"/>
              <a:buChar char="ü"/>
            </a:pPr>
            <a:r>
              <a:rPr lang="en-IN" altLang="en-US" dirty="0">
                <a:latin typeface="Comic Sans MS" panose="030F0702030302020204" pitchFamily="66" charset="0"/>
              </a:rPr>
              <a:t>The lowest call amount of calls per agents is around 20 -22.</a:t>
            </a:r>
          </a:p>
          <a:p>
            <a:pPr marL="285750" indent="-285750">
              <a:buFont typeface="Wingdings" panose="05000000000000000000" charset="0"/>
              <a:buChar char="ü"/>
            </a:pPr>
            <a:endParaRPr lang="en-IN" altLang="en-US" sz="1000" dirty="0"/>
          </a:p>
          <a:p>
            <a:pPr marL="285750" indent="-285750">
              <a:buFont typeface="Wingdings" panose="05000000000000000000" charset="0"/>
              <a:buChar char="ü"/>
            </a:pPr>
            <a:endParaRPr lang="en-IN" altLang="en-US" sz="1000" dirty="0"/>
          </a:p>
        </p:txBody>
      </p:sp>
      <p:graphicFrame>
        <p:nvGraphicFramePr>
          <p:cNvPr id="2" name="Chart 1">
            <a:extLst>
              <a:ext uri="{FF2B5EF4-FFF2-40B4-BE49-F238E27FC236}">
                <a16:creationId xmlns:a16="http://schemas.microsoft.com/office/drawing/2014/main" id="{C9C949A0-57F8-756C-6DDD-C379D7E4423C}"/>
              </a:ext>
            </a:extLst>
          </p:cNvPr>
          <p:cNvGraphicFramePr>
            <a:graphicFrameLocks/>
          </p:cNvGraphicFramePr>
          <p:nvPr>
            <p:extLst>
              <p:ext uri="{D42A27DB-BD31-4B8C-83A1-F6EECF244321}">
                <p14:modId xmlns:p14="http://schemas.microsoft.com/office/powerpoint/2010/main" val="3928012948"/>
              </p:ext>
            </p:extLst>
          </p:nvPr>
        </p:nvGraphicFramePr>
        <p:xfrm>
          <a:off x="147229" y="1190625"/>
          <a:ext cx="4191001" cy="27622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65629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BCD8DD19-BC56-0F93-C4BE-DC00437369D1}"/>
              </a:ext>
            </a:extLst>
          </p:cNvPr>
          <p:cNvSpPr/>
          <p:nvPr/>
        </p:nvSpPr>
        <p:spPr>
          <a:xfrm>
            <a:off x="692391" y="13063"/>
            <a:ext cx="4820194" cy="5847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id="{85967FB2-34D0-6241-3DF8-A1E76190D7C2}"/>
              </a:ext>
            </a:extLst>
          </p:cNvPr>
          <p:cNvSpPr/>
          <p:nvPr/>
        </p:nvSpPr>
        <p:spPr>
          <a:xfrm>
            <a:off x="1084338" y="0"/>
            <a:ext cx="4036301" cy="584775"/>
          </a:xfrm>
          <a:prstGeom prst="rect">
            <a:avLst/>
          </a:prstGeom>
          <a:noFill/>
        </p:spPr>
        <p:txBody>
          <a:bodyPr wrap="square" lIns="91440" tIns="45720" rIns="91440" bIns="45720">
            <a:spAutoFit/>
          </a:bodyPr>
          <a:lstStyle/>
          <a:p>
            <a:pPr algn="ctr"/>
            <a:r>
              <a:rPr lang="en-US" sz="3200" b="1" dirty="0">
                <a:ln w="22225">
                  <a:solidFill>
                    <a:schemeClr val="accent2"/>
                  </a:solidFill>
                  <a:prstDash val="solid"/>
                </a:ln>
                <a:solidFill>
                  <a:schemeClr val="accent2">
                    <a:lumMod val="40000"/>
                    <a:lumOff val="60000"/>
                  </a:schemeClr>
                </a:solidFill>
              </a:rPr>
              <a:t>Dashboard</a:t>
            </a:r>
          </a:p>
        </p:txBody>
      </p:sp>
      <p:pic>
        <p:nvPicPr>
          <p:cNvPr id="3" name="Picture 2" descr="A screenshot of a graph&#10;&#10;Description automatically generated">
            <a:extLst>
              <a:ext uri="{FF2B5EF4-FFF2-40B4-BE49-F238E27FC236}">
                <a16:creationId xmlns:a16="http://schemas.microsoft.com/office/drawing/2014/main" id="{D2020E85-5F78-7401-2B87-8A952E9067F1}"/>
              </a:ext>
            </a:extLst>
          </p:cNvPr>
          <p:cNvPicPr>
            <a:picLocks noChangeAspect="1"/>
          </p:cNvPicPr>
          <p:nvPr/>
        </p:nvPicPr>
        <p:blipFill>
          <a:blip r:embed="rId2"/>
          <a:stretch>
            <a:fillRect/>
          </a:stretch>
        </p:blipFill>
        <p:spPr>
          <a:xfrm>
            <a:off x="0" y="610901"/>
            <a:ext cx="9144000" cy="4519536"/>
          </a:xfrm>
          <a:prstGeom prst="rect">
            <a:avLst/>
          </a:prstGeom>
        </p:spPr>
      </p:pic>
    </p:spTree>
    <p:extLst>
      <p:ext uri="{BB962C8B-B14F-4D97-AF65-F5344CB8AC3E}">
        <p14:creationId xmlns:p14="http://schemas.microsoft.com/office/powerpoint/2010/main" val="27243434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89" name="Rectangle 88">
            <a:extLst>
              <a:ext uri="{FF2B5EF4-FFF2-40B4-BE49-F238E27FC236}">
                <a16:creationId xmlns:a16="http://schemas.microsoft.com/office/drawing/2014/main" id="{34F125D1-7F19-3299-A5B3-27F0A7761426}"/>
              </a:ext>
            </a:extLst>
          </p:cNvPr>
          <p:cNvSpPr/>
          <p:nvPr/>
        </p:nvSpPr>
        <p:spPr>
          <a:xfrm>
            <a:off x="0" y="0"/>
            <a:ext cx="9144000" cy="738505"/>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87" name="Text Box 3">
            <a:extLst>
              <a:ext uri="{FF2B5EF4-FFF2-40B4-BE49-F238E27FC236}">
                <a16:creationId xmlns:a16="http://schemas.microsoft.com/office/drawing/2014/main" id="{58EE4B73-B83B-299E-D378-58485F6519C4}"/>
              </a:ext>
            </a:extLst>
          </p:cNvPr>
          <p:cNvSpPr txBox="1"/>
          <p:nvPr/>
        </p:nvSpPr>
        <p:spPr>
          <a:xfrm>
            <a:off x="1018903" y="60688"/>
            <a:ext cx="7106194" cy="1200329"/>
          </a:xfrm>
          <a:prstGeom prst="rect">
            <a:avLst/>
          </a:prstGeom>
          <a:noFill/>
        </p:spPr>
        <p:txBody>
          <a:bodyPr wrap="square" rtlCol="0">
            <a:spAutoFit/>
          </a:bodyPr>
          <a:lstStyle/>
          <a:p>
            <a:pPr algn="ctr"/>
            <a:r>
              <a:rPr lang="en-US" altLang="en-IN" sz="3600" u="sng" dirty="0">
                <a:solidFill>
                  <a:schemeClr val="tx1"/>
                </a:solidFill>
                <a:latin typeface="Algerian" panose="04020705040A02060702" charset="0"/>
                <a:cs typeface="Algerian" panose="04020705040A02060702" charset="0"/>
              </a:rPr>
              <a:t>Strategic Recommendations</a:t>
            </a:r>
          </a:p>
          <a:p>
            <a:pPr algn="ctr"/>
            <a:endParaRPr lang="en-IN" altLang="en-US" sz="3600" b="1" u="sng" dirty="0">
              <a:solidFill>
                <a:schemeClr val="tx1"/>
              </a:solidFill>
              <a:latin typeface="Algerian" panose="04020705040A02060702" charset="0"/>
              <a:cs typeface="Algerian" panose="04020705040A02060702" charset="0"/>
            </a:endParaRPr>
          </a:p>
        </p:txBody>
      </p:sp>
      <p:sp>
        <p:nvSpPr>
          <p:cNvPr id="2" name="Google Shape;8432;p54">
            <a:extLst>
              <a:ext uri="{FF2B5EF4-FFF2-40B4-BE49-F238E27FC236}">
                <a16:creationId xmlns:a16="http://schemas.microsoft.com/office/drawing/2014/main" id="{794A073F-E66A-E28C-E064-630B2D5360E8}"/>
              </a:ext>
            </a:extLst>
          </p:cNvPr>
          <p:cNvSpPr/>
          <p:nvPr/>
        </p:nvSpPr>
        <p:spPr>
          <a:xfrm>
            <a:off x="1050085" y="1478734"/>
            <a:ext cx="1022400" cy="987000"/>
          </a:xfrm>
          <a:prstGeom prst="roundRect">
            <a:avLst>
              <a:gd name="adj" fmla="val 1362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1BC59797-5E6F-833D-CABB-401D9EDA69BA}"/>
              </a:ext>
            </a:extLst>
          </p:cNvPr>
          <p:cNvSpPr txBox="1"/>
          <p:nvPr/>
        </p:nvSpPr>
        <p:spPr>
          <a:xfrm>
            <a:off x="653143" y="3526968"/>
            <a:ext cx="7981406" cy="1169551"/>
          </a:xfrm>
          <a:prstGeom prst="rect">
            <a:avLst/>
          </a:prstGeom>
          <a:noFill/>
        </p:spPr>
        <p:txBody>
          <a:bodyPr wrap="square" rtlCol="0">
            <a:spAutoFit/>
          </a:bodyPr>
          <a:lstStyle/>
          <a:p>
            <a:pPr marL="285750" indent="-285750">
              <a:buFont typeface="Wingdings" panose="05000000000000000000" charset="0"/>
              <a:buChar char="ü"/>
            </a:pPr>
            <a:r>
              <a:rPr lang="en-US" dirty="0">
                <a:latin typeface="Comic Sans MS" panose="030F0702030302020204" charset="0"/>
                <a:cs typeface="Comic Sans MS" panose="030F0702030302020204" charset="0"/>
              </a:rPr>
              <a:t>Prioritize Training: Invest in targeted training programs to elevate agent skills.</a:t>
            </a:r>
          </a:p>
          <a:p>
            <a:endParaRPr lang="en-US" dirty="0">
              <a:latin typeface="Comic Sans MS" panose="030F0702030302020204" charset="0"/>
              <a:cs typeface="Comic Sans MS" panose="030F0702030302020204" charset="0"/>
            </a:endParaRPr>
          </a:p>
          <a:p>
            <a:pPr marL="285750" indent="-285750">
              <a:buFont typeface="Wingdings" panose="05000000000000000000" charset="0"/>
              <a:buChar char="ü"/>
            </a:pPr>
            <a:r>
              <a:rPr lang="en-US" dirty="0">
                <a:latin typeface="Comic Sans MS" panose="030F0702030302020204" charset="0"/>
                <a:cs typeface="Comic Sans MS" panose="030F0702030302020204" charset="0"/>
              </a:rPr>
              <a:t>Embrace Technology: Explore technology upgrades to streamline operations, such as implementing a comprehensive CRM system, automated call routing, or AI-powered chatbots.</a:t>
            </a:r>
          </a:p>
        </p:txBody>
      </p:sp>
      <p:sp>
        <p:nvSpPr>
          <p:cNvPr id="4" name="Google Shape;8433;p54">
            <a:extLst>
              <a:ext uri="{FF2B5EF4-FFF2-40B4-BE49-F238E27FC236}">
                <a16:creationId xmlns:a16="http://schemas.microsoft.com/office/drawing/2014/main" id="{6CBE6130-2E53-3484-8C56-FBD24B8F09BA}"/>
              </a:ext>
            </a:extLst>
          </p:cNvPr>
          <p:cNvSpPr/>
          <p:nvPr/>
        </p:nvSpPr>
        <p:spPr>
          <a:xfrm>
            <a:off x="3070645" y="1469175"/>
            <a:ext cx="1022400" cy="987000"/>
          </a:xfrm>
          <a:prstGeom prst="roundRect">
            <a:avLst>
              <a:gd name="adj" fmla="val 1362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433;p54">
            <a:extLst>
              <a:ext uri="{FF2B5EF4-FFF2-40B4-BE49-F238E27FC236}">
                <a16:creationId xmlns:a16="http://schemas.microsoft.com/office/drawing/2014/main" id="{23C0B5B0-DABD-0E6F-E25C-73ACA5A5F36D}"/>
              </a:ext>
            </a:extLst>
          </p:cNvPr>
          <p:cNvSpPr/>
          <p:nvPr/>
        </p:nvSpPr>
        <p:spPr>
          <a:xfrm>
            <a:off x="5096633" y="1461896"/>
            <a:ext cx="1022400" cy="987000"/>
          </a:xfrm>
          <a:prstGeom prst="roundRect">
            <a:avLst>
              <a:gd name="adj" fmla="val 1362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435;p54">
            <a:extLst>
              <a:ext uri="{FF2B5EF4-FFF2-40B4-BE49-F238E27FC236}">
                <a16:creationId xmlns:a16="http://schemas.microsoft.com/office/drawing/2014/main" id="{7DE85A4F-1404-3218-94A7-32049F0EDBB9}"/>
              </a:ext>
            </a:extLst>
          </p:cNvPr>
          <p:cNvSpPr/>
          <p:nvPr/>
        </p:nvSpPr>
        <p:spPr>
          <a:xfrm>
            <a:off x="7031260" y="1469175"/>
            <a:ext cx="1022400" cy="987000"/>
          </a:xfrm>
          <a:prstGeom prst="roundRect">
            <a:avLst>
              <a:gd name="adj" fmla="val 1362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19;p54">
            <a:extLst>
              <a:ext uri="{FF2B5EF4-FFF2-40B4-BE49-F238E27FC236}">
                <a16:creationId xmlns:a16="http://schemas.microsoft.com/office/drawing/2014/main" id="{321D2AED-6915-B8A9-9364-A708A1A27D85}"/>
              </a:ext>
            </a:extLst>
          </p:cNvPr>
          <p:cNvSpPr txBox="1"/>
          <p:nvPr/>
        </p:nvSpPr>
        <p:spPr>
          <a:xfrm>
            <a:off x="676488" y="2603291"/>
            <a:ext cx="17703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a:solidFill>
                  <a:schemeClr val="dk1"/>
                </a:solidFill>
                <a:latin typeface="Comic Sans MS" panose="030F0702030302020204" charset="0"/>
                <a:ea typeface="Fjalla One"/>
                <a:cs typeface="Comic Sans MS" panose="030F0702030302020204" charset="0"/>
                <a:sym typeface="Fjalla One"/>
              </a:rPr>
              <a:t>Enhance </a:t>
            </a:r>
          </a:p>
          <a:p>
            <a:pPr marL="0" lvl="0" indent="0" algn="ctr" rtl="0">
              <a:spcBef>
                <a:spcPts val="0"/>
              </a:spcBef>
              <a:spcAft>
                <a:spcPts val="0"/>
              </a:spcAft>
              <a:buNone/>
            </a:pPr>
            <a:r>
              <a:rPr lang="en-US" altLang="en-GB">
                <a:solidFill>
                  <a:schemeClr val="dk1"/>
                </a:solidFill>
                <a:latin typeface="Comic Sans MS" panose="030F0702030302020204" charset="0"/>
                <a:ea typeface="Fjalla One"/>
                <a:cs typeface="Comic Sans MS" panose="030F0702030302020204" charset="0"/>
                <a:sym typeface="Fjalla One"/>
              </a:rPr>
              <a:t>agent training</a:t>
            </a:r>
          </a:p>
        </p:txBody>
      </p:sp>
      <p:sp>
        <p:nvSpPr>
          <p:cNvPr id="10" name="Google Shape;8419;p54">
            <a:extLst>
              <a:ext uri="{FF2B5EF4-FFF2-40B4-BE49-F238E27FC236}">
                <a16:creationId xmlns:a16="http://schemas.microsoft.com/office/drawing/2014/main" id="{7FE5AA72-7716-9B82-8566-47F8EFEAB363}"/>
              </a:ext>
            </a:extLst>
          </p:cNvPr>
          <p:cNvSpPr txBox="1"/>
          <p:nvPr/>
        </p:nvSpPr>
        <p:spPr>
          <a:xfrm>
            <a:off x="2697058" y="2603291"/>
            <a:ext cx="17703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dirty="0">
                <a:solidFill>
                  <a:schemeClr val="dk1"/>
                </a:solidFill>
                <a:latin typeface="Comic Sans MS" panose="030F0702030302020204" charset="0"/>
                <a:ea typeface="Fjalla One"/>
                <a:cs typeface="Comic Sans MS" panose="030F0702030302020204" charset="0"/>
                <a:sym typeface="Fjalla One"/>
              </a:rPr>
              <a:t>Omnichannel</a:t>
            </a:r>
          </a:p>
          <a:p>
            <a:pPr marL="0" lvl="0" indent="0" algn="ctr" rtl="0">
              <a:spcBef>
                <a:spcPts val="0"/>
              </a:spcBef>
              <a:spcAft>
                <a:spcPts val="0"/>
              </a:spcAft>
              <a:buNone/>
            </a:pPr>
            <a:r>
              <a:rPr lang="en-US" altLang="en-GB" dirty="0">
                <a:solidFill>
                  <a:schemeClr val="dk1"/>
                </a:solidFill>
                <a:latin typeface="Comic Sans MS" panose="030F0702030302020204" charset="0"/>
                <a:ea typeface="Fjalla One"/>
                <a:cs typeface="Comic Sans MS" panose="030F0702030302020204" charset="0"/>
                <a:sym typeface="Fjalla One"/>
              </a:rPr>
              <a:t>Customer Support</a:t>
            </a:r>
          </a:p>
        </p:txBody>
      </p:sp>
      <p:sp>
        <p:nvSpPr>
          <p:cNvPr id="11" name="Google Shape;8419;p54">
            <a:extLst>
              <a:ext uri="{FF2B5EF4-FFF2-40B4-BE49-F238E27FC236}">
                <a16:creationId xmlns:a16="http://schemas.microsoft.com/office/drawing/2014/main" id="{1B74E8EA-99B1-1A20-7596-66571D7A5F60}"/>
              </a:ext>
            </a:extLst>
          </p:cNvPr>
          <p:cNvSpPr txBox="1"/>
          <p:nvPr/>
        </p:nvSpPr>
        <p:spPr>
          <a:xfrm>
            <a:off x="4676988" y="2603291"/>
            <a:ext cx="17703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a:solidFill>
                  <a:schemeClr val="dk1"/>
                </a:solidFill>
                <a:latin typeface="Comic Sans MS" panose="030F0702030302020204" charset="0"/>
                <a:ea typeface="Fjalla One"/>
                <a:cs typeface="Comic Sans MS" panose="030F0702030302020204" charset="0"/>
                <a:sym typeface="Fjalla One"/>
              </a:rPr>
              <a:t>AI-Powered Chatbots</a:t>
            </a:r>
          </a:p>
        </p:txBody>
      </p:sp>
      <p:sp>
        <p:nvSpPr>
          <p:cNvPr id="12" name="Google Shape;8419;p54">
            <a:extLst>
              <a:ext uri="{FF2B5EF4-FFF2-40B4-BE49-F238E27FC236}">
                <a16:creationId xmlns:a16="http://schemas.microsoft.com/office/drawing/2014/main" id="{746182EE-1C2C-3B2A-F3CF-1165C6245714}"/>
              </a:ext>
            </a:extLst>
          </p:cNvPr>
          <p:cNvSpPr txBox="1"/>
          <p:nvPr/>
        </p:nvSpPr>
        <p:spPr>
          <a:xfrm>
            <a:off x="6716608" y="2603291"/>
            <a:ext cx="17703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dirty="0">
                <a:solidFill>
                  <a:schemeClr val="dk1"/>
                </a:solidFill>
                <a:latin typeface="Comic Sans MS" panose="030F0702030302020204" charset="0"/>
                <a:ea typeface="Fjalla One"/>
                <a:cs typeface="Comic Sans MS" panose="030F0702030302020204" charset="0"/>
                <a:sym typeface="Fjalla One"/>
              </a:rPr>
              <a:t>Automated call route system</a:t>
            </a:r>
          </a:p>
        </p:txBody>
      </p:sp>
      <p:grpSp>
        <p:nvGrpSpPr>
          <p:cNvPr id="13" name="Google Shape;8453;p54">
            <a:extLst>
              <a:ext uri="{FF2B5EF4-FFF2-40B4-BE49-F238E27FC236}">
                <a16:creationId xmlns:a16="http://schemas.microsoft.com/office/drawing/2014/main" id="{3BD7C6D3-1C34-F7DC-F6DA-3DD53B787AB9}"/>
              </a:ext>
            </a:extLst>
          </p:cNvPr>
          <p:cNvGrpSpPr/>
          <p:nvPr/>
        </p:nvGrpSpPr>
        <p:grpSpPr>
          <a:xfrm>
            <a:off x="1342394" y="1744214"/>
            <a:ext cx="437782" cy="436921"/>
            <a:chOff x="-31094350" y="3194000"/>
            <a:chExt cx="292225" cy="291650"/>
          </a:xfrm>
          <a:solidFill>
            <a:schemeClr val="bg1"/>
          </a:solidFill>
        </p:grpSpPr>
        <p:sp>
          <p:nvSpPr>
            <p:cNvPr id="14" name="Google Shape;8454;p54">
              <a:extLst>
                <a:ext uri="{FF2B5EF4-FFF2-40B4-BE49-F238E27FC236}">
                  <a16:creationId xmlns:a16="http://schemas.microsoft.com/office/drawing/2014/main" id="{476B8516-4A6A-94BF-7A15-04CCB16786BB}"/>
                </a:ext>
              </a:extLst>
            </p:cNvPr>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455;p54">
              <a:extLst>
                <a:ext uri="{FF2B5EF4-FFF2-40B4-BE49-F238E27FC236}">
                  <a16:creationId xmlns:a16="http://schemas.microsoft.com/office/drawing/2014/main" id="{A835E77E-498D-BF3E-F0ED-8BA16E162F96}"/>
                </a:ext>
              </a:extLst>
            </p:cNvPr>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456;p54">
              <a:extLst>
                <a:ext uri="{FF2B5EF4-FFF2-40B4-BE49-F238E27FC236}">
                  <a16:creationId xmlns:a16="http://schemas.microsoft.com/office/drawing/2014/main" id="{B4B04D41-6518-D145-E01D-470E9DFCD3CE}"/>
                </a:ext>
              </a:extLst>
            </p:cNvPr>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457;p54">
              <a:extLst>
                <a:ext uri="{FF2B5EF4-FFF2-40B4-BE49-F238E27FC236}">
                  <a16:creationId xmlns:a16="http://schemas.microsoft.com/office/drawing/2014/main" id="{F2711D49-1471-5BCA-EE85-267C0455F8ED}"/>
                </a:ext>
              </a:extLst>
            </p:cNvPr>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458;p54">
              <a:extLst>
                <a:ext uri="{FF2B5EF4-FFF2-40B4-BE49-F238E27FC236}">
                  <a16:creationId xmlns:a16="http://schemas.microsoft.com/office/drawing/2014/main" id="{19AF130F-A9EB-6BA6-C4C5-52D5CC71B845}"/>
                </a:ext>
              </a:extLst>
            </p:cNvPr>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459;p54">
              <a:extLst>
                <a:ext uri="{FF2B5EF4-FFF2-40B4-BE49-F238E27FC236}">
                  <a16:creationId xmlns:a16="http://schemas.microsoft.com/office/drawing/2014/main" id="{C8F6195D-2C01-7688-3B13-E60A054AF16F}"/>
                </a:ext>
              </a:extLst>
            </p:cNvPr>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60;p54">
              <a:extLst>
                <a:ext uri="{FF2B5EF4-FFF2-40B4-BE49-F238E27FC236}">
                  <a16:creationId xmlns:a16="http://schemas.microsoft.com/office/drawing/2014/main" id="{313CFE96-0CD1-7654-29F9-8F82AA6C6576}"/>
                </a:ext>
              </a:extLst>
            </p:cNvPr>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461;p54">
              <a:extLst>
                <a:ext uri="{FF2B5EF4-FFF2-40B4-BE49-F238E27FC236}">
                  <a16:creationId xmlns:a16="http://schemas.microsoft.com/office/drawing/2014/main" id="{DCC059F0-FAA5-8699-B1EB-68F7D224DCE5}"/>
                </a:ext>
              </a:extLst>
            </p:cNvPr>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8440;p54">
            <a:extLst>
              <a:ext uri="{FF2B5EF4-FFF2-40B4-BE49-F238E27FC236}">
                <a16:creationId xmlns:a16="http://schemas.microsoft.com/office/drawing/2014/main" id="{557AF45F-E026-3CF7-5338-1ADF6C941A4A}"/>
              </a:ext>
            </a:extLst>
          </p:cNvPr>
          <p:cNvGrpSpPr/>
          <p:nvPr/>
        </p:nvGrpSpPr>
        <p:grpSpPr>
          <a:xfrm>
            <a:off x="3362953" y="1742112"/>
            <a:ext cx="437777" cy="441128"/>
            <a:chOff x="-31809525" y="3192625"/>
            <a:chExt cx="290650" cy="292875"/>
          </a:xfrm>
          <a:solidFill>
            <a:schemeClr val="bg1"/>
          </a:solidFill>
        </p:grpSpPr>
        <p:sp>
          <p:nvSpPr>
            <p:cNvPr id="23" name="Google Shape;8441;p54">
              <a:extLst>
                <a:ext uri="{FF2B5EF4-FFF2-40B4-BE49-F238E27FC236}">
                  <a16:creationId xmlns:a16="http://schemas.microsoft.com/office/drawing/2014/main" id="{EDF5F8ED-DCFE-B160-19F3-B0034B1DC1CE}"/>
                </a:ext>
              </a:extLst>
            </p:cNvPr>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442;p54">
              <a:extLst>
                <a:ext uri="{FF2B5EF4-FFF2-40B4-BE49-F238E27FC236}">
                  <a16:creationId xmlns:a16="http://schemas.microsoft.com/office/drawing/2014/main" id="{61E0907A-7C27-374B-3458-EB562499DE3F}"/>
                </a:ext>
              </a:extLst>
            </p:cNvPr>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443;p54">
              <a:extLst>
                <a:ext uri="{FF2B5EF4-FFF2-40B4-BE49-F238E27FC236}">
                  <a16:creationId xmlns:a16="http://schemas.microsoft.com/office/drawing/2014/main" id="{A1F2504F-84D8-B6F2-4CE0-810571D45D45}"/>
                </a:ext>
              </a:extLst>
            </p:cNvPr>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444;p54">
              <a:extLst>
                <a:ext uri="{FF2B5EF4-FFF2-40B4-BE49-F238E27FC236}">
                  <a16:creationId xmlns:a16="http://schemas.microsoft.com/office/drawing/2014/main" id="{E16F05F6-F9B5-988C-E93B-96AEFDE3A6B1}"/>
                </a:ext>
              </a:extLst>
            </p:cNvPr>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8436;p54">
            <a:extLst>
              <a:ext uri="{FF2B5EF4-FFF2-40B4-BE49-F238E27FC236}">
                <a16:creationId xmlns:a16="http://schemas.microsoft.com/office/drawing/2014/main" id="{48085721-1A4C-A8FD-1DC6-57C042F9387E}"/>
              </a:ext>
            </a:extLst>
          </p:cNvPr>
          <p:cNvGrpSpPr/>
          <p:nvPr/>
        </p:nvGrpSpPr>
        <p:grpSpPr>
          <a:xfrm>
            <a:off x="5387156" y="1692549"/>
            <a:ext cx="441354" cy="440187"/>
            <a:chOff x="-34005425" y="3945575"/>
            <a:chExt cx="293025" cy="292250"/>
          </a:xfrm>
          <a:solidFill>
            <a:schemeClr val="bg1"/>
          </a:solidFill>
        </p:grpSpPr>
        <p:sp>
          <p:nvSpPr>
            <p:cNvPr id="28" name="Google Shape;8437;p54">
              <a:extLst>
                <a:ext uri="{FF2B5EF4-FFF2-40B4-BE49-F238E27FC236}">
                  <a16:creationId xmlns:a16="http://schemas.microsoft.com/office/drawing/2014/main" id="{A149BDCD-5717-73A3-4628-DE1DC939B61C}"/>
                </a:ext>
              </a:extLst>
            </p:cNvPr>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438;p54">
              <a:extLst>
                <a:ext uri="{FF2B5EF4-FFF2-40B4-BE49-F238E27FC236}">
                  <a16:creationId xmlns:a16="http://schemas.microsoft.com/office/drawing/2014/main" id="{A0E2FA9E-424E-517F-3907-E31D325C1275}"/>
                </a:ext>
              </a:extLst>
            </p:cNvPr>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439;p54">
              <a:extLst>
                <a:ext uri="{FF2B5EF4-FFF2-40B4-BE49-F238E27FC236}">
                  <a16:creationId xmlns:a16="http://schemas.microsoft.com/office/drawing/2014/main" id="{8A2C6667-2FF0-ADBB-C522-A4EAE343C100}"/>
                </a:ext>
              </a:extLst>
            </p:cNvPr>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8445;p54">
            <a:extLst>
              <a:ext uri="{FF2B5EF4-FFF2-40B4-BE49-F238E27FC236}">
                <a16:creationId xmlns:a16="http://schemas.microsoft.com/office/drawing/2014/main" id="{044B890C-6850-4F2E-F0D1-E821147021B2}"/>
              </a:ext>
            </a:extLst>
          </p:cNvPr>
          <p:cNvGrpSpPr/>
          <p:nvPr/>
        </p:nvGrpSpPr>
        <p:grpSpPr>
          <a:xfrm>
            <a:off x="7321772" y="1743204"/>
            <a:ext cx="441354" cy="438944"/>
            <a:chOff x="-34406325" y="3919600"/>
            <a:chExt cx="293025" cy="291425"/>
          </a:xfrm>
          <a:solidFill>
            <a:schemeClr val="bg1"/>
          </a:solidFill>
        </p:grpSpPr>
        <p:sp>
          <p:nvSpPr>
            <p:cNvPr id="32" name="Google Shape;8446;p54">
              <a:extLst>
                <a:ext uri="{FF2B5EF4-FFF2-40B4-BE49-F238E27FC236}">
                  <a16:creationId xmlns:a16="http://schemas.microsoft.com/office/drawing/2014/main" id="{4280905F-BD23-F3C3-117D-23A81B70FFCB}"/>
                </a:ext>
              </a:extLst>
            </p:cNvPr>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447;p54">
              <a:extLst>
                <a:ext uri="{FF2B5EF4-FFF2-40B4-BE49-F238E27FC236}">
                  <a16:creationId xmlns:a16="http://schemas.microsoft.com/office/drawing/2014/main" id="{56E6DE8E-5B95-2DCB-1A3A-E9FC5E9A8D37}"/>
                </a:ext>
              </a:extLst>
            </p:cNvPr>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448;p54">
              <a:extLst>
                <a:ext uri="{FF2B5EF4-FFF2-40B4-BE49-F238E27FC236}">
                  <a16:creationId xmlns:a16="http://schemas.microsoft.com/office/drawing/2014/main" id="{C5469051-1120-6AC0-2EEA-2C6C48FBBC21}"/>
                </a:ext>
              </a:extLst>
            </p:cNvPr>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449;p54">
              <a:extLst>
                <a:ext uri="{FF2B5EF4-FFF2-40B4-BE49-F238E27FC236}">
                  <a16:creationId xmlns:a16="http://schemas.microsoft.com/office/drawing/2014/main" id="{209FB1E0-6749-BE33-3857-F4075EF86408}"/>
                </a:ext>
              </a:extLst>
            </p:cNvPr>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450;p54">
              <a:extLst>
                <a:ext uri="{FF2B5EF4-FFF2-40B4-BE49-F238E27FC236}">
                  <a16:creationId xmlns:a16="http://schemas.microsoft.com/office/drawing/2014/main" id="{B839F84E-7FC7-63BA-237F-EA24F184C9DF}"/>
                </a:ext>
              </a:extLst>
            </p:cNvPr>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451;p54">
              <a:extLst>
                <a:ext uri="{FF2B5EF4-FFF2-40B4-BE49-F238E27FC236}">
                  <a16:creationId xmlns:a16="http://schemas.microsoft.com/office/drawing/2014/main" id="{3040BF34-22DC-EC7B-976C-3EBEECB5D3FB}"/>
                </a:ext>
              </a:extLst>
            </p:cNvPr>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452;p54">
              <a:extLst>
                <a:ext uri="{FF2B5EF4-FFF2-40B4-BE49-F238E27FC236}">
                  <a16:creationId xmlns:a16="http://schemas.microsoft.com/office/drawing/2014/main" id="{B5A5F635-0C7F-B4B4-0197-E19FD4D6D8AC}"/>
                </a:ext>
              </a:extLst>
            </p:cNvPr>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63633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89" name="Rectangle 88">
            <a:extLst>
              <a:ext uri="{FF2B5EF4-FFF2-40B4-BE49-F238E27FC236}">
                <a16:creationId xmlns:a16="http://schemas.microsoft.com/office/drawing/2014/main" id="{34F125D1-7F19-3299-A5B3-27F0A7761426}"/>
              </a:ext>
            </a:extLst>
          </p:cNvPr>
          <p:cNvSpPr/>
          <p:nvPr/>
        </p:nvSpPr>
        <p:spPr>
          <a:xfrm>
            <a:off x="0" y="0"/>
            <a:ext cx="9144000" cy="738505"/>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87" name="Text Box 3">
            <a:extLst>
              <a:ext uri="{FF2B5EF4-FFF2-40B4-BE49-F238E27FC236}">
                <a16:creationId xmlns:a16="http://schemas.microsoft.com/office/drawing/2014/main" id="{58EE4B73-B83B-299E-D378-58485F6519C4}"/>
              </a:ext>
            </a:extLst>
          </p:cNvPr>
          <p:cNvSpPr txBox="1"/>
          <p:nvPr/>
        </p:nvSpPr>
        <p:spPr>
          <a:xfrm>
            <a:off x="3515360" y="93345"/>
            <a:ext cx="2930525" cy="645160"/>
          </a:xfrm>
          <a:prstGeom prst="rect">
            <a:avLst/>
          </a:prstGeom>
          <a:noFill/>
        </p:spPr>
        <p:txBody>
          <a:bodyPr wrap="square" rtlCol="0">
            <a:spAutoFit/>
          </a:bodyPr>
          <a:lstStyle/>
          <a:p>
            <a:pPr algn="ctr"/>
            <a:r>
              <a:rPr lang="en-IN" altLang="en-US" sz="3600" b="1" u="sng" dirty="0">
                <a:solidFill>
                  <a:schemeClr val="tx1"/>
                </a:solidFill>
                <a:latin typeface="Algerian" panose="04020705040A02060702" charset="0"/>
                <a:cs typeface="Algerian" panose="04020705040A02060702" charset="0"/>
              </a:rPr>
              <a:t>Conclusion</a:t>
            </a:r>
          </a:p>
        </p:txBody>
      </p:sp>
      <p:sp>
        <p:nvSpPr>
          <p:cNvPr id="88" name="Text Box 1">
            <a:extLst>
              <a:ext uri="{FF2B5EF4-FFF2-40B4-BE49-F238E27FC236}">
                <a16:creationId xmlns:a16="http://schemas.microsoft.com/office/drawing/2014/main" id="{85BA28F3-25E7-DB8D-83E1-286661057EE6}"/>
              </a:ext>
            </a:extLst>
          </p:cNvPr>
          <p:cNvSpPr txBox="1"/>
          <p:nvPr/>
        </p:nvSpPr>
        <p:spPr>
          <a:xfrm>
            <a:off x="3355975" y="1040765"/>
            <a:ext cx="5504815" cy="2461260"/>
          </a:xfrm>
          <a:prstGeom prst="rect">
            <a:avLst/>
          </a:prstGeom>
          <a:noFill/>
        </p:spPr>
        <p:txBody>
          <a:bodyPr wrap="square" rtlCol="0">
            <a:spAutoFit/>
          </a:bodyPr>
          <a:lstStyle/>
          <a:p>
            <a:pPr marL="285750" indent="-285750">
              <a:buFont typeface="Wingdings" panose="05000000000000000000" charset="0"/>
              <a:buChar char="ü"/>
            </a:pPr>
            <a:r>
              <a:rPr lang="en-US">
                <a:latin typeface="Comic Sans MS" panose="030F0702030302020204" charset="0"/>
                <a:cs typeface="Comic Sans MS" panose="030F0702030302020204" charset="0"/>
              </a:rPr>
              <a:t>Today, we've explored the performance of AstroSage's call center, revealing valuable insights and identifying opportunities for improvement.</a:t>
            </a:r>
          </a:p>
          <a:p>
            <a:endParaRPr lang="en-US">
              <a:latin typeface="Comic Sans MS" panose="030F0702030302020204" charset="0"/>
              <a:cs typeface="Comic Sans MS" panose="030F0702030302020204" charset="0"/>
            </a:endParaRPr>
          </a:p>
          <a:p>
            <a:pPr marL="285750" indent="-285750">
              <a:buFont typeface="Wingdings" panose="05000000000000000000" charset="0"/>
              <a:buChar char="ü"/>
            </a:pPr>
            <a:r>
              <a:rPr lang="en-US">
                <a:latin typeface="Comic Sans MS" panose="030F0702030302020204" charset="0"/>
                <a:cs typeface="Comic Sans MS" panose="030F0702030302020204" charset="0"/>
              </a:rPr>
              <a:t>Our analysis has shown that AstroSage is </a:t>
            </a:r>
            <a:r>
              <a:rPr lang="en-IN" altLang="en-US">
                <a:latin typeface="Comic Sans MS" panose="030F0702030302020204" charset="0"/>
                <a:cs typeface="Comic Sans MS" panose="030F0702030302020204" charset="0"/>
              </a:rPr>
              <a:t>handling large volume of users smoothly and precisely</a:t>
            </a:r>
            <a:r>
              <a:rPr lang="en-US">
                <a:latin typeface="Comic Sans MS" panose="030F0702030302020204" charset="0"/>
                <a:cs typeface="Comic Sans MS" panose="030F0702030302020204" charset="0"/>
              </a:rPr>
              <a:t>.</a:t>
            </a:r>
          </a:p>
          <a:p>
            <a:endParaRPr lang="en-US">
              <a:latin typeface="Comic Sans MS" panose="030F0702030302020204" charset="0"/>
              <a:cs typeface="Comic Sans MS" panose="030F0702030302020204" charset="0"/>
            </a:endParaRPr>
          </a:p>
          <a:p>
            <a:pPr marL="285750" indent="-285750">
              <a:buFont typeface="Wingdings" panose="05000000000000000000" charset="0"/>
              <a:buChar char="ü"/>
            </a:pPr>
            <a:r>
              <a:rPr lang="en-US">
                <a:latin typeface="Comic Sans MS" panose="030F0702030302020204" charset="0"/>
                <a:cs typeface="Comic Sans MS" panose="030F0702030302020204" charset="0"/>
              </a:rPr>
              <a:t>However, </a:t>
            </a:r>
            <a:r>
              <a:rPr lang="en-IN" altLang="en-US">
                <a:latin typeface="Comic Sans MS" panose="030F0702030302020204" charset="0"/>
                <a:cs typeface="Comic Sans MS" panose="030F0702030302020204" charset="0"/>
              </a:rPr>
              <a:t>some of the users are still not satisfied with the AstroSage services due to which average rating is given to this, but we have discussed the solution for that solution with the help of analysis</a:t>
            </a:r>
            <a:r>
              <a:rPr lang="en-US">
                <a:latin typeface="Comic Sans MS" panose="030F0702030302020204" charset="0"/>
                <a:cs typeface="Comic Sans MS" panose="030F0702030302020204" charset="0"/>
              </a:rPr>
              <a:t>.</a:t>
            </a:r>
          </a:p>
        </p:txBody>
      </p:sp>
      <mc:AlternateContent xmlns:mc="http://schemas.openxmlformats.org/markup-compatibility/2006">
        <mc:Choice xmlns:am3d="http://schemas.microsoft.com/office/drawing/2017/model3d" Requires="am3d">
          <p:graphicFrame>
            <p:nvGraphicFramePr>
              <p:cNvPr id="90" name="3D Model 89" descr="Wall Barometer Glass Cover">
                <a:extLst>
                  <a:ext uri="{FF2B5EF4-FFF2-40B4-BE49-F238E27FC236}">
                    <a16:creationId xmlns:a16="http://schemas.microsoft.com/office/drawing/2014/main" id="{57C5FB27-2F08-0686-160E-D39CA90F566D}"/>
                  </a:ext>
                </a:extLst>
              </p:cNvPr>
              <p:cNvGraphicFramePr>
                <a:graphicFrameLocks noChangeAspect="1"/>
              </p:cNvGraphicFramePr>
              <p:nvPr/>
            </p:nvGraphicFramePr>
            <p:xfrm>
              <a:off x="700038" y="1178926"/>
              <a:ext cx="2513144" cy="2589300"/>
            </p:xfrm>
            <a:graphic>
              <a:graphicData uri="http://schemas.microsoft.com/office/drawing/2017/model3d">
                <am3d:model3d r:embed="rId2">
                  <am3d:spPr>
                    <a:xfrm>
                      <a:off x="0" y="0"/>
                      <a:ext cx="2513144" cy="2589300"/>
                    </a:xfrm>
                    <a:prstGeom prst="rect">
                      <a:avLst/>
                    </a:prstGeom>
                  </am3d:spPr>
                  <am3d:camera>
                    <am3d:pos x="0" y="0" z="68253254"/>
                    <am3d:up dx="0" dy="36000000" dz="0"/>
                    <am3d:lookAt x="0" y="0" z="0"/>
                    <am3d:perspective fov="2700000"/>
                  </am3d:camera>
                  <am3d:trans>
                    <am3d:meterPerModelUnit n="4999999" d="1000000"/>
                    <am3d:preTrans dx="0" dy="0" dz="0"/>
                    <am3d:scale>
                      <am3d:sx n="1000000" d="1000000"/>
                      <am3d:sy n="1000000" d="1000000"/>
                      <am3d:sz n="1000000" d="1000000"/>
                    </am3d:scale>
                    <am3d:rot ax="488363" ay="-204176" az="-29183"/>
                    <am3d:postTrans dx="0" dy="0" dz="0"/>
                  </am3d:trans>
                  <am3d:raster rName="Office3DRenderer" rVer="16.0.8326">
                    <am3d:blip r:embed="rId3"/>
                  </am3d:raster>
                  <am3d:objViewport viewportSz="396010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0" name="3D Model 89" descr="Wall Barometer Glass Cover">
                <a:extLst>
                  <a:ext uri="{FF2B5EF4-FFF2-40B4-BE49-F238E27FC236}">
                    <a16:creationId xmlns:a16="http://schemas.microsoft.com/office/drawing/2014/main" id="{57C5FB27-2F08-0686-160E-D39CA90F566D}"/>
                  </a:ext>
                </a:extLst>
              </p:cNvPr>
              <p:cNvPicPr>
                <a:picLocks noGrp="1" noRot="1" noChangeAspect="1" noMove="1" noResize="1" noEditPoints="1" noAdjustHandles="1" noChangeArrowheads="1" noChangeShapeType="1" noCrop="1"/>
              </p:cNvPicPr>
              <p:nvPr/>
            </p:nvPicPr>
            <p:blipFill>
              <a:blip r:embed="rId3"/>
              <a:stretch>
                <a:fillRect/>
              </a:stretch>
            </p:blipFill>
            <p:spPr>
              <a:xfrm>
                <a:off x="700038" y="1178926"/>
                <a:ext cx="2513144" cy="2589300"/>
              </a:xfrm>
              <a:prstGeom prst="rect">
                <a:avLst/>
              </a:prstGeom>
            </p:spPr>
          </p:pic>
        </mc:Fallback>
      </mc:AlternateContent>
    </p:spTree>
    <p:extLst>
      <p:ext uri="{BB962C8B-B14F-4D97-AF65-F5344CB8AC3E}">
        <p14:creationId xmlns:p14="http://schemas.microsoft.com/office/powerpoint/2010/main" val="42267852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663094D-8749-89B7-C091-F453B870FFCA}"/>
              </a:ext>
            </a:extLst>
          </p:cNvPr>
          <p:cNvSpPr/>
          <p:nvPr/>
        </p:nvSpPr>
        <p:spPr>
          <a:xfrm>
            <a:off x="0" y="0"/>
            <a:ext cx="9144000" cy="5143500"/>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95EE81D0-31A4-64AC-540C-2DF8592358C1}"/>
              </a:ext>
            </a:extLst>
          </p:cNvPr>
          <p:cNvSpPr txBox="1"/>
          <p:nvPr/>
        </p:nvSpPr>
        <p:spPr>
          <a:xfrm>
            <a:off x="777242" y="385353"/>
            <a:ext cx="1645918" cy="400110"/>
          </a:xfrm>
          <a:prstGeom prst="rect">
            <a:avLst/>
          </a:prstGeom>
          <a:noFill/>
        </p:spPr>
        <p:txBody>
          <a:bodyPr wrap="square" rtlCol="0">
            <a:spAutoFit/>
          </a:bodyPr>
          <a:lstStyle/>
          <a:p>
            <a:r>
              <a:rPr lang="en-IN" sz="2000" b="1" u="sng" dirty="0"/>
              <a:t>References</a:t>
            </a:r>
          </a:p>
        </p:txBody>
      </p:sp>
      <p:pic>
        <p:nvPicPr>
          <p:cNvPr id="6" name="Graphic 5" descr="Handshake with solid fill">
            <a:extLst>
              <a:ext uri="{FF2B5EF4-FFF2-40B4-BE49-F238E27FC236}">
                <a16:creationId xmlns:a16="http://schemas.microsoft.com/office/drawing/2014/main" id="{E7E81591-C78E-7474-8141-06131CB7B9D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95005" y="63681"/>
            <a:ext cx="914400" cy="914400"/>
          </a:xfrm>
          <a:prstGeom prst="rect">
            <a:avLst/>
          </a:prstGeom>
        </p:spPr>
      </p:pic>
      <p:sp>
        <p:nvSpPr>
          <p:cNvPr id="9" name="TextBox 8">
            <a:extLst>
              <a:ext uri="{FF2B5EF4-FFF2-40B4-BE49-F238E27FC236}">
                <a16:creationId xmlns:a16="http://schemas.microsoft.com/office/drawing/2014/main" id="{64AE011C-EEB6-6522-0054-941494DD61B2}"/>
              </a:ext>
            </a:extLst>
          </p:cNvPr>
          <p:cNvSpPr txBox="1"/>
          <p:nvPr/>
        </p:nvSpPr>
        <p:spPr>
          <a:xfrm>
            <a:off x="777241" y="2418435"/>
            <a:ext cx="3122021" cy="1200329"/>
          </a:xfrm>
          <a:prstGeom prst="rect">
            <a:avLst/>
          </a:prstGeom>
          <a:noFill/>
        </p:spPr>
        <p:txBody>
          <a:bodyPr wrap="square" rtlCol="0">
            <a:spAutoFit/>
          </a:bodyPr>
          <a:lstStyle/>
          <a:p>
            <a:r>
              <a:rPr lang="en-IN" sz="1800" dirty="0"/>
              <a:t>. Astrosage About Us Page</a:t>
            </a:r>
          </a:p>
          <a:p>
            <a:r>
              <a:rPr lang="en-IN" sz="1800" dirty="0"/>
              <a:t>. Wikipedia</a:t>
            </a:r>
          </a:p>
          <a:p>
            <a:r>
              <a:rPr lang="en-IN" sz="1800" dirty="0"/>
              <a:t>. Newton School Guidelines</a:t>
            </a:r>
          </a:p>
          <a:p>
            <a:r>
              <a:rPr lang="en-IN" sz="1800" dirty="0"/>
              <a:t>. Raw Data</a:t>
            </a:r>
          </a:p>
        </p:txBody>
      </p:sp>
      <mc:AlternateContent xmlns:mc="http://schemas.openxmlformats.org/markup-compatibility/2006">
        <mc:Choice xmlns:am3d="http://schemas.microsoft.com/office/drawing/2017/model3d" Requires="am3d">
          <p:graphicFrame>
            <p:nvGraphicFramePr>
              <p:cNvPr id="11" name="3D Model 10" descr="15 in. Surface Book 2">
                <a:extLst>
                  <a:ext uri="{FF2B5EF4-FFF2-40B4-BE49-F238E27FC236}">
                    <a16:creationId xmlns:a16="http://schemas.microsoft.com/office/drawing/2014/main" id="{708B24F2-0B13-B237-6263-E5898C875E40}"/>
                  </a:ext>
                </a:extLst>
              </p:cNvPr>
              <p:cNvGraphicFramePr>
                <a:graphicFrameLocks noChangeAspect="1"/>
              </p:cNvGraphicFramePr>
              <p:nvPr>
                <p:extLst>
                  <p:ext uri="{D42A27DB-BD31-4B8C-83A1-F6EECF244321}">
                    <p14:modId xmlns:p14="http://schemas.microsoft.com/office/powerpoint/2010/main" val="4084987653"/>
                  </p:ext>
                </p:extLst>
              </p:nvPr>
            </p:nvGraphicFramePr>
            <p:xfrm>
              <a:off x="4474032" y="156967"/>
              <a:ext cx="3249576" cy="3074789"/>
            </p:xfrm>
            <a:graphic>
              <a:graphicData uri="http://schemas.microsoft.com/office/drawing/2017/model3d">
                <am3d:model3d r:embed="rId4">
                  <am3d:spPr>
                    <a:xfrm>
                      <a:off x="0" y="0"/>
                      <a:ext cx="3249576" cy="3074789"/>
                    </a:xfrm>
                    <a:prstGeom prst="rect">
                      <a:avLst/>
                    </a:prstGeom>
                  </am3d:spPr>
                  <am3d:camera>
                    <am3d:pos x="0" y="0" z="68697690"/>
                    <am3d:up dx="0" dy="36000000" dz="0"/>
                    <am3d:lookAt x="0" y="0" z="0"/>
                    <am3d:perspective fov="2700000"/>
                  </am3d:camera>
                  <am3d:trans>
                    <am3d:meterPerModelUnit n="2916584" d="1000000"/>
                    <am3d:preTrans dx="0" dy="-13212141" dz="-887599"/>
                    <am3d:scale>
                      <am3d:sx n="1000000" d="1000000"/>
                      <am3d:sy n="1000000" d="1000000"/>
                      <am3d:sz n="1000000" d="1000000"/>
                    </am3d:scale>
                    <am3d:rot ax="411365" ay="-2088422" az="-235570"/>
                    <am3d:postTrans dx="0" dy="0" dz="0"/>
                  </am3d:trans>
                  <am3d:raster rName="Office3DRenderer" rVer="16.0.8326">
                    <am3d:blip r:embed="rId5"/>
                  </am3d:raster>
                  <am3d:objViewport viewportSz="406399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3D Model 10" descr="15 in. Surface Book 2">
                <a:extLst>
                  <a:ext uri="{FF2B5EF4-FFF2-40B4-BE49-F238E27FC236}">
                    <a16:creationId xmlns:a16="http://schemas.microsoft.com/office/drawing/2014/main" id="{708B24F2-0B13-B237-6263-E5898C875E40}"/>
                  </a:ext>
                </a:extLst>
              </p:cNvPr>
              <p:cNvPicPr>
                <a:picLocks noGrp="1" noRot="1" noChangeAspect="1" noMove="1" noResize="1" noEditPoints="1" noAdjustHandles="1" noChangeArrowheads="1" noChangeShapeType="1" noCrop="1"/>
              </p:cNvPicPr>
              <p:nvPr/>
            </p:nvPicPr>
            <p:blipFill>
              <a:blip r:embed="rId5"/>
              <a:stretch>
                <a:fillRect/>
              </a:stretch>
            </p:blipFill>
            <p:spPr>
              <a:xfrm>
                <a:off x="4474032" y="156967"/>
                <a:ext cx="3249576" cy="3074789"/>
              </a:xfrm>
              <a:prstGeom prst="rect">
                <a:avLst/>
              </a:prstGeom>
            </p:spPr>
          </p:pic>
        </mc:Fallback>
      </mc:AlternateContent>
    </p:spTree>
    <p:extLst>
      <p:ext uri="{BB962C8B-B14F-4D97-AF65-F5344CB8AC3E}">
        <p14:creationId xmlns:p14="http://schemas.microsoft.com/office/powerpoint/2010/main" val="303816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gradFill>
        <a:effectLst/>
      </p:bgPr>
    </p:bg>
    <p:spTree>
      <p:nvGrpSpPr>
        <p:cNvPr id="1" name="Shape 169"/>
        <p:cNvGrpSpPr/>
        <p:nvPr/>
      </p:nvGrpSpPr>
      <p:grpSpPr>
        <a:xfrm>
          <a:off x="0" y="0"/>
          <a:ext cx="0" cy="0"/>
          <a:chOff x="0" y="0"/>
          <a:chExt cx="0" cy="0"/>
        </a:xfrm>
      </p:grpSpPr>
      <p:pic>
        <p:nvPicPr>
          <p:cNvPr id="170" name="Google Shape;170;p18"/>
          <p:cNvPicPr preferRelativeResize="0"/>
          <p:nvPr/>
        </p:nvPicPr>
        <p:blipFill rotWithShape="1">
          <a:blip r:embed="rId3">
            <a:alphaModFix/>
          </a:blip>
          <a:srcRect/>
          <a:stretch/>
        </p:blipFill>
        <p:spPr>
          <a:xfrm>
            <a:off x="1528750" y="857250"/>
            <a:ext cx="6086475" cy="3429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0DA45F9-BBE3-122A-3CB4-C087C319144A}"/>
              </a:ext>
            </a:extLst>
          </p:cNvPr>
          <p:cNvSpPr/>
          <p:nvPr/>
        </p:nvSpPr>
        <p:spPr>
          <a:xfrm>
            <a:off x="0" y="0"/>
            <a:ext cx="9144000" cy="940526"/>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3" name="Rectangle 2">
            <a:extLst>
              <a:ext uri="{FF2B5EF4-FFF2-40B4-BE49-F238E27FC236}">
                <a16:creationId xmlns:a16="http://schemas.microsoft.com/office/drawing/2014/main" id="{82EA826A-02CF-B7C2-CDD6-B6821DCAC3D9}"/>
              </a:ext>
            </a:extLst>
          </p:cNvPr>
          <p:cNvSpPr/>
          <p:nvPr/>
        </p:nvSpPr>
        <p:spPr>
          <a:xfrm>
            <a:off x="1031966" y="0"/>
            <a:ext cx="6315892" cy="1323439"/>
          </a:xfrm>
          <a:prstGeom prst="rect">
            <a:avLst/>
          </a:prstGeom>
          <a:noFill/>
        </p:spPr>
        <p:txBody>
          <a:bodyPr wrap="square" lIns="91440" tIns="45720" rIns="91440" bIns="45720">
            <a:spAutoFit/>
          </a:bodyPr>
          <a:lstStyle/>
          <a:p>
            <a:pPr algn="ctr"/>
            <a:r>
              <a:rPr lang="en-US" sz="4000" dirty="0">
                <a:ln w="12700" cmpd="sng">
                  <a:solidFill>
                    <a:schemeClr val="accent4"/>
                  </a:solidFill>
                  <a:prstDash val="solid"/>
                </a:ln>
                <a:solidFill>
                  <a:schemeClr val="tx1"/>
                </a:solidFill>
                <a:latin typeface="Algerian" panose="04020705040A02060702" pitchFamily="82" charset="0"/>
              </a:rPr>
              <a:t> </a:t>
            </a:r>
            <a:r>
              <a:rPr lang="en-IN" altLang="en-GB" sz="4000" b="1" u="sng" dirty="0">
                <a:solidFill>
                  <a:schemeClr val="tx1"/>
                </a:solidFill>
                <a:latin typeface="Algerian" panose="04020705040A02060702" charset="0"/>
                <a:cs typeface="Algerian" panose="04020705040A02060702" charset="0"/>
              </a:rPr>
              <a:t>About AstroSage</a:t>
            </a:r>
          </a:p>
          <a:p>
            <a:pPr algn="ctr"/>
            <a:endParaRPr lang="en-US" sz="4000" dirty="0">
              <a:ln w="12700" cmpd="sng">
                <a:solidFill>
                  <a:schemeClr val="accent4"/>
                </a:solidFill>
                <a:prstDash val="solid"/>
              </a:ln>
              <a:solidFill>
                <a:schemeClr val="tx1"/>
              </a:solidFill>
              <a:latin typeface="Algerian" panose="04020705040A02060702" pitchFamily="82" charset="0"/>
            </a:endParaRPr>
          </a:p>
        </p:txBody>
      </p:sp>
      <p:sp>
        <p:nvSpPr>
          <p:cNvPr id="4" name="TextBox 3">
            <a:extLst>
              <a:ext uri="{FF2B5EF4-FFF2-40B4-BE49-F238E27FC236}">
                <a16:creationId xmlns:a16="http://schemas.microsoft.com/office/drawing/2014/main" id="{27EACECE-E59A-8BA8-8093-0D3BFF461026}"/>
              </a:ext>
            </a:extLst>
          </p:cNvPr>
          <p:cNvSpPr txBox="1"/>
          <p:nvPr/>
        </p:nvSpPr>
        <p:spPr>
          <a:xfrm>
            <a:off x="920932" y="1038498"/>
            <a:ext cx="6537959" cy="1815882"/>
          </a:xfrm>
          <a:prstGeom prst="rect">
            <a:avLst/>
          </a:prstGeom>
          <a:noFill/>
        </p:spPr>
        <p:txBody>
          <a:bodyPr wrap="square" rtlCol="0">
            <a:spAutoFit/>
          </a:bodyPr>
          <a:lstStyle/>
          <a:p>
            <a:r>
              <a:rPr lang="en-IN" b="1" i="0" dirty="0">
                <a:solidFill>
                  <a:srgbClr val="000000"/>
                </a:solidFill>
                <a:effectLst/>
                <a:latin typeface="Roboto" panose="020F0502020204030204" pitchFamily="2" charset="0"/>
              </a:rPr>
              <a:t>. </a:t>
            </a:r>
            <a:r>
              <a:rPr lang="en-IN" b="0" i="0" dirty="0">
                <a:solidFill>
                  <a:srgbClr val="000000"/>
                </a:solidFill>
                <a:effectLst/>
                <a:latin typeface="Comic Sans MS" panose="030F0702030302020204" pitchFamily="66" charset="0"/>
              </a:rPr>
              <a:t>AstroSage is one of the most authentic astrology destinations for not only those who are seeking astrological assistance, but also for high-level astrological research and development on wide scale. </a:t>
            </a:r>
          </a:p>
          <a:p>
            <a:endParaRPr lang="en-IN" b="0" i="0" dirty="0">
              <a:solidFill>
                <a:srgbClr val="000000"/>
              </a:solidFill>
              <a:effectLst/>
              <a:latin typeface="Comic Sans MS" panose="030F0702030302020204" pitchFamily="66" charset="0"/>
            </a:endParaRPr>
          </a:p>
          <a:p>
            <a:r>
              <a:rPr lang="en-IN" b="1" i="0" dirty="0">
                <a:solidFill>
                  <a:srgbClr val="000000"/>
                </a:solidFill>
                <a:effectLst/>
                <a:latin typeface="Comic Sans MS" panose="030F0702030302020204" pitchFamily="66" charset="0"/>
              </a:rPr>
              <a:t>.</a:t>
            </a:r>
            <a:r>
              <a:rPr lang="en-IN" b="0" i="0" dirty="0">
                <a:solidFill>
                  <a:srgbClr val="000000"/>
                </a:solidFill>
                <a:effectLst/>
                <a:latin typeface="Comic Sans MS" panose="030F0702030302020204" pitchFamily="66" charset="0"/>
              </a:rPr>
              <a:t>It is a prolific astrological source for people to help them out from mundane questions to specialized queries. Our aim is to ameliorate those who are facing problems and betterment of humanity using divine science of astrology.</a:t>
            </a:r>
            <a:endParaRPr lang="en-IN" dirty="0">
              <a:latin typeface="Comic Sans MS" panose="030F0702030302020204" pitchFamily="66" charset="0"/>
            </a:endParaRPr>
          </a:p>
        </p:txBody>
      </p:sp>
      <p:sp>
        <p:nvSpPr>
          <p:cNvPr id="6" name="TextBox 5">
            <a:extLst>
              <a:ext uri="{FF2B5EF4-FFF2-40B4-BE49-F238E27FC236}">
                <a16:creationId xmlns:a16="http://schemas.microsoft.com/office/drawing/2014/main" id="{D631059B-478F-5346-D1AE-C0F6E121292A}"/>
              </a:ext>
            </a:extLst>
          </p:cNvPr>
          <p:cNvSpPr txBox="1"/>
          <p:nvPr/>
        </p:nvSpPr>
        <p:spPr>
          <a:xfrm>
            <a:off x="862148" y="2778885"/>
            <a:ext cx="7511143" cy="2031325"/>
          </a:xfrm>
          <a:prstGeom prst="rect">
            <a:avLst/>
          </a:prstGeom>
          <a:noFill/>
        </p:spPr>
        <p:txBody>
          <a:bodyPr wrap="square" rtlCol="0">
            <a:spAutoFit/>
          </a:bodyPr>
          <a:lstStyle/>
          <a:p>
            <a:r>
              <a:rPr lang="en-IN" b="1" i="0" dirty="0">
                <a:solidFill>
                  <a:srgbClr val="000000"/>
                </a:solidFill>
                <a:effectLst/>
                <a:latin typeface="Roboto" panose="02000000000000000000" pitchFamily="2" charset="0"/>
              </a:rPr>
              <a:t>.</a:t>
            </a:r>
            <a:r>
              <a:rPr lang="en-IN" b="0" i="0" dirty="0">
                <a:solidFill>
                  <a:srgbClr val="000000"/>
                </a:solidFill>
                <a:effectLst/>
                <a:latin typeface="Comic Sans MS" panose="030F0702030302020204" pitchFamily="66" charset="0"/>
              </a:rPr>
              <a:t>Keeping this all-embracing vision in mind, renowned astrologer Pt. Punit Pandey embarked AstroSage.com in year 2000 to put astrological wisdom for help of ailing mankind. </a:t>
            </a:r>
          </a:p>
          <a:p>
            <a:endParaRPr lang="en-IN" b="0" i="0" dirty="0">
              <a:solidFill>
                <a:srgbClr val="000000"/>
              </a:solidFill>
              <a:effectLst/>
              <a:latin typeface="Comic Sans MS" panose="030F0702030302020204" pitchFamily="66" charset="0"/>
            </a:endParaRPr>
          </a:p>
          <a:p>
            <a:r>
              <a:rPr lang="en-IN" b="1" i="0" dirty="0">
                <a:solidFill>
                  <a:srgbClr val="000000"/>
                </a:solidFill>
                <a:effectLst/>
                <a:latin typeface="Comic Sans MS" panose="030F0702030302020204" pitchFamily="66" charset="0"/>
              </a:rPr>
              <a:t>.</a:t>
            </a:r>
            <a:r>
              <a:rPr lang="en-IN" b="0" i="0" dirty="0">
                <a:solidFill>
                  <a:srgbClr val="000000"/>
                </a:solidFill>
                <a:effectLst/>
                <a:latin typeface="Comic Sans MS" panose="030F0702030302020204" pitchFamily="66" charset="0"/>
              </a:rPr>
              <a:t>He is an astute and experienced astrologer himself and understands how different astrological systems like KP, Lal Kitab and Nadi etc can be applied into different situations to get practically viable results. The </a:t>
            </a:r>
            <a:r>
              <a:rPr lang="en-IN" b="0" i="0" dirty="0" err="1">
                <a:solidFill>
                  <a:srgbClr val="000000"/>
                </a:solidFill>
                <a:effectLst/>
                <a:latin typeface="Comic Sans MS" panose="030F0702030302020204" pitchFamily="66" charset="0"/>
              </a:rPr>
              <a:t>AstroSage</a:t>
            </a:r>
            <a:r>
              <a:rPr lang="en-IN" b="0" i="0" dirty="0">
                <a:solidFill>
                  <a:srgbClr val="000000"/>
                </a:solidFill>
                <a:effectLst/>
                <a:latin typeface="Comic Sans MS" panose="030F0702030302020204" pitchFamily="66" charset="0"/>
              </a:rPr>
              <a:t> team that works in his guidance consists of many expert astrologers pertaining to different schools of astrology.</a:t>
            </a:r>
            <a:endParaRPr lang="en-IN" dirty="0">
              <a:latin typeface="Comic Sans MS" panose="030F0702030302020204" pitchFamily="66" charset="0"/>
            </a:endParaRPr>
          </a:p>
        </p:txBody>
      </p:sp>
    </p:spTree>
    <p:extLst>
      <p:ext uri="{BB962C8B-B14F-4D97-AF65-F5344CB8AC3E}">
        <p14:creationId xmlns:p14="http://schemas.microsoft.com/office/powerpoint/2010/main" val="3470581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A0A4C34E-4C37-7104-3BC3-C3DC62F794A1}"/>
              </a:ext>
            </a:extLst>
          </p:cNvPr>
          <p:cNvSpPr/>
          <p:nvPr/>
        </p:nvSpPr>
        <p:spPr>
          <a:xfrm>
            <a:off x="0" y="8890"/>
            <a:ext cx="9144000" cy="914400"/>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altLang="en-GB" sz="2800" b="1" u="sng" dirty="0">
                <a:solidFill>
                  <a:schemeClr val="tx1"/>
                </a:solidFill>
                <a:latin typeface="Algerian" panose="04020705040A02060702" charset="0"/>
                <a:cs typeface="Algerian" panose="04020705040A02060702" charset="0"/>
              </a:rPr>
              <a:t>PROBLEM Statement</a:t>
            </a:r>
          </a:p>
        </p:txBody>
      </p:sp>
      <p:sp>
        <p:nvSpPr>
          <p:cNvPr id="14" name="Google Shape;7537;p37">
            <a:extLst>
              <a:ext uri="{FF2B5EF4-FFF2-40B4-BE49-F238E27FC236}">
                <a16:creationId xmlns:a16="http://schemas.microsoft.com/office/drawing/2014/main" id="{1F578C0C-519B-2273-079B-CEF2DD140227}"/>
              </a:ext>
            </a:extLst>
          </p:cNvPr>
          <p:cNvSpPr txBox="1">
            <a:spLocks/>
          </p:cNvSpPr>
          <p:nvPr/>
        </p:nvSpPr>
        <p:spPr>
          <a:xfrm>
            <a:off x="1792605" y="179705"/>
            <a:ext cx="5099685" cy="57277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IN" altLang="en-GB" sz="3600" b="1" u="sng" dirty="0">
              <a:solidFill>
                <a:schemeClr val="tx2"/>
              </a:solidFill>
              <a:latin typeface="Algerian" panose="04020705040A02060702" charset="0"/>
              <a:cs typeface="Algerian" panose="04020705040A02060702" charset="0"/>
            </a:endParaRPr>
          </a:p>
        </p:txBody>
      </p:sp>
      <p:pic>
        <p:nvPicPr>
          <p:cNvPr id="2" name="Picture 1">
            <a:extLst>
              <a:ext uri="{FF2B5EF4-FFF2-40B4-BE49-F238E27FC236}">
                <a16:creationId xmlns:a16="http://schemas.microsoft.com/office/drawing/2014/main" id="{0994F42C-B783-2CB8-19CF-179CDA20CEF0}"/>
              </a:ext>
            </a:extLst>
          </p:cNvPr>
          <p:cNvPicPr/>
          <p:nvPr/>
        </p:nvPicPr>
        <p:blipFill>
          <a:blip r:embed="rId2"/>
          <a:stretch>
            <a:fillRect/>
          </a:stretch>
        </p:blipFill>
        <p:spPr>
          <a:xfrm>
            <a:off x="213042" y="2258015"/>
            <a:ext cx="8352155" cy="2795905"/>
          </a:xfrm>
          <a:prstGeom prst="rect">
            <a:avLst/>
          </a:prstGeom>
        </p:spPr>
      </p:pic>
      <p:sp>
        <p:nvSpPr>
          <p:cNvPr id="4" name="TextBox 3">
            <a:extLst>
              <a:ext uri="{FF2B5EF4-FFF2-40B4-BE49-F238E27FC236}">
                <a16:creationId xmlns:a16="http://schemas.microsoft.com/office/drawing/2014/main" id="{5F5FDF1D-839B-2CA1-5249-1CA65B3B90BD}"/>
              </a:ext>
            </a:extLst>
          </p:cNvPr>
          <p:cNvSpPr txBox="1"/>
          <p:nvPr/>
        </p:nvSpPr>
        <p:spPr>
          <a:xfrm>
            <a:off x="0" y="923290"/>
            <a:ext cx="9144000" cy="954107"/>
          </a:xfrm>
          <a:prstGeom prst="rect">
            <a:avLst/>
          </a:prstGeom>
          <a:noFill/>
        </p:spPr>
        <p:txBody>
          <a:bodyPr wrap="square" rtlCol="0">
            <a:spAutoFit/>
          </a:bodyPr>
          <a:lstStyle/>
          <a:p>
            <a:pPr fontAlgn="base">
              <a:spcBef>
                <a:spcPct val="0"/>
              </a:spcBef>
              <a:spcAft>
                <a:spcPct val="0"/>
              </a:spcAft>
            </a:pPr>
            <a:r>
              <a:rPr lang="en-US" altLang="zh-CN" b="0" i="0" dirty="0">
                <a:solidFill>
                  <a:srgbClr val="000000"/>
                </a:solidFill>
                <a:latin typeface="Comic Sans MS" panose="030F0702030302020204" pitchFamily="66" charset="0"/>
                <a:ea typeface="Lato" panose="020F0502020204030203"/>
              </a:rPr>
              <a:t>AstroSage has received a 1 crore investment and aims to optimize its call center operations. The goal is to determine how to allocate this investment to maximize operational efficiency, customer satisfaction, and profitability. The analysis will consider historical call data, performance metrics, and market trends to make informed decisions.</a:t>
            </a:r>
          </a:p>
        </p:txBody>
      </p:sp>
    </p:spTree>
    <p:extLst>
      <p:ext uri="{BB962C8B-B14F-4D97-AF65-F5344CB8AC3E}">
        <p14:creationId xmlns:p14="http://schemas.microsoft.com/office/powerpoint/2010/main" val="22088575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A0A4C34E-4C37-7104-3BC3-C3DC62F794A1}"/>
              </a:ext>
            </a:extLst>
          </p:cNvPr>
          <p:cNvSpPr/>
          <p:nvPr/>
        </p:nvSpPr>
        <p:spPr>
          <a:xfrm>
            <a:off x="0" y="8890"/>
            <a:ext cx="9144000" cy="914400"/>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altLang="en-GB" sz="2800" b="1" u="sng" dirty="0">
                <a:solidFill>
                  <a:schemeClr val="tx1"/>
                </a:solidFill>
                <a:latin typeface="Algerian" panose="04020705040A02060702" charset="0"/>
                <a:cs typeface="Algerian" panose="04020705040A02060702" charset="0"/>
              </a:rPr>
              <a:t>Attributes used</a:t>
            </a:r>
          </a:p>
        </p:txBody>
      </p:sp>
      <p:sp>
        <p:nvSpPr>
          <p:cNvPr id="14" name="Google Shape;7537;p37">
            <a:extLst>
              <a:ext uri="{FF2B5EF4-FFF2-40B4-BE49-F238E27FC236}">
                <a16:creationId xmlns:a16="http://schemas.microsoft.com/office/drawing/2014/main" id="{1F578C0C-519B-2273-079B-CEF2DD140227}"/>
              </a:ext>
            </a:extLst>
          </p:cNvPr>
          <p:cNvSpPr txBox="1">
            <a:spLocks/>
          </p:cNvSpPr>
          <p:nvPr/>
        </p:nvSpPr>
        <p:spPr>
          <a:xfrm>
            <a:off x="1792605" y="179705"/>
            <a:ext cx="5099685" cy="57277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IN" altLang="en-GB" sz="3600" b="1" u="sng" dirty="0">
              <a:solidFill>
                <a:schemeClr val="tx2"/>
              </a:solidFill>
              <a:latin typeface="Algerian" panose="04020705040A02060702" charset="0"/>
              <a:cs typeface="Algerian" panose="04020705040A02060702" charset="0"/>
            </a:endParaRPr>
          </a:p>
        </p:txBody>
      </p:sp>
      <p:sp>
        <p:nvSpPr>
          <p:cNvPr id="4" name="TextBox 3">
            <a:extLst>
              <a:ext uri="{FF2B5EF4-FFF2-40B4-BE49-F238E27FC236}">
                <a16:creationId xmlns:a16="http://schemas.microsoft.com/office/drawing/2014/main" id="{5F5FDF1D-839B-2CA1-5249-1CA65B3B90BD}"/>
              </a:ext>
            </a:extLst>
          </p:cNvPr>
          <p:cNvSpPr txBox="1"/>
          <p:nvPr/>
        </p:nvSpPr>
        <p:spPr>
          <a:xfrm>
            <a:off x="71846" y="923290"/>
            <a:ext cx="8967651" cy="523220"/>
          </a:xfrm>
          <a:prstGeom prst="rect">
            <a:avLst/>
          </a:prstGeom>
          <a:noFill/>
        </p:spPr>
        <p:txBody>
          <a:bodyPr wrap="square" rtlCol="0">
            <a:spAutoFit/>
          </a:bodyPr>
          <a:lstStyle/>
          <a:p>
            <a:pPr fontAlgn="base">
              <a:spcBef>
                <a:spcPct val="0"/>
              </a:spcBef>
              <a:spcAft>
                <a:spcPct val="0"/>
              </a:spcAft>
            </a:pPr>
            <a:r>
              <a:rPr lang="en-US" altLang="zh-CN" sz="1400" b="0" i="0" dirty="0">
                <a:solidFill>
                  <a:srgbClr val="000000"/>
                </a:solidFill>
                <a:latin typeface="Comic Sans MS" panose="030F0702030302020204" pitchFamily="66" charset="0"/>
                <a:ea typeface="Lato" panose="020F0502020204030203"/>
              </a:rPr>
              <a:t>The image above displays details about AstroSage Performance, including:</a:t>
            </a:r>
          </a:p>
          <a:p>
            <a:pPr fontAlgn="base">
              <a:spcBef>
                <a:spcPct val="0"/>
              </a:spcBef>
              <a:spcAft>
                <a:spcPct val="0"/>
              </a:spcAft>
            </a:pPr>
            <a:endParaRPr lang="en-US" altLang="zh-CN" b="0" i="0" dirty="0">
              <a:solidFill>
                <a:srgbClr val="000000"/>
              </a:solidFill>
              <a:latin typeface="Lato" panose="020F0502020204030203"/>
              <a:ea typeface="Lato" panose="020F0502020204030203"/>
            </a:endParaRPr>
          </a:p>
        </p:txBody>
      </p:sp>
      <p:sp>
        <p:nvSpPr>
          <p:cNvPr id="3" name="TextBox 2">
            <a:extLst>
              <a:ext uri="{FF2B5EF4-FFF2-40B4-BE49-F238E27FC236}">
                <a16:creationId xmlns:a16="http://schemas.microsoft.com/office/drawing/2014/main" id="{414A08DF-7193-D20D-B9F2-5D47FC632FF9}"/>
              </a:ext>
            </a:extLst>
          </p:cNvPr>
          <p:cNvSpPr txBox="1"/>
          <p:nvPr/>
        </p:nvSpPr>
        <p:spPr>
          <a:xfrm>
            <a:off x="130629" y="1312817"/>
            <a:ext cx="4258491" cy="3862596"/>
          </a:xfrm>
          <a:prstGeom prst="rect">
            <a:avLst/>
          </a:prstGeom>
          <a:noFill/>
        </p:spPr>
        <p:txBody>
          <a:bodyPr wrap="square" rtlCol="0">
            <a:spAutoFit/>
          </a:bodyPr>
          <a:lstStyle/>
          <a:p>
            <a:pPr fontAlgn="base">
              <a:spcBef>
                <a:spcPct val="0"/>
              </a:spcBef>
              <a:spcAft>
                <a:spcPct val="0"/>
              </a:spcAft>
              <a:buFont typeface="Arial" panose="020B0604020202020204"/>
              <a:buChar char="•"/>
            </a:pPr>
            <a:r>
              <a:rPr lang="en-US" altLang="zh-CN" sz="1100" b="1" i="0" dirty="0">
                <a:solidFill>
                  <a:srgbClr val="000000"/>
                </a:solidFill>
                <a:latin typeface="Lato" panose="020F0502020204030203"/>
                <a:ea typeface="Lato" panose="020F0502020204030203"/>
              </a:rPr>
              <a:t>_</a:t>
            </a:r>
            <a:r>
              <a:rPr lang="en-US" altLang="zh-CN" sz="1100" b="1" i="0" dirty="0">
                <a:solidFill>
                  <a:srgbClr val="000000"/>
                </a:solidFill>
                <a:latin typeface="Comic Sans MS" panose="030F0702030302020204" pitchFamily="66" charset="0"/>
                <a:ea typeface="Lato" panose="020F0502020204030203"/>
              </a:rPr>
              <a:t>id: </a:t>
            </a:r>
            <a:r>
              <a:rPr lang="en-US" altLang="zh-CN" sz="1100" b="0" i="0" dirty="0">
                <a:solidFill>
                  <a:srgbClr val="000000"/>
                </a:solidFill>
                <a:latin typeface="Comic Sans MS" panose="030F0702030302020204" pitchFamily="66" charset="0"/>
                <a:ea typeface="Lato" panose="020F0502020204030203"/>
              </a:rPr>
              <a:t>Unique identifier for each record.</a:t>
            </a:r>
          </a:p>
          <a:p>
            <a:pPr fontAlgn="base">
              <a:spcBef>
                <a:spcPct val="0"/>
              </a:spcBef>
              <a:spcAft>
                <a:spcPct val="0"/>
              </a:spcAft>
              <a:buFont typeface="Arial" panose="020B0604020202020204"/>
              <a:buChar char="•"/>
            </a:pPr>
            <a:r>
              <a:rPr lang="en-US" altLang="zh-CN" sz="1100" b="1" i="0" dirty="0">
                <a:solidFill>
                  <a:srgbClr val="000000"/>
                </a:solidFill>
                <a:latin typeface="Comic Sans MS" panose="030F0702030302020204" pitchFamily="66" charset="0"/>
                <a:ea typeface="Lato" panose="020F0502020204030203"/>
              </a:rPr>
              <a:t>user:</a:t>
            </a:r>
            <a:r>
              <a:rPr lang="en-US" altLang="zh-CN" sz="1100" b="0" i="0" dirty="0">
                <a:solidFill>
                  <a:srgbClr val="000000"/>
                </a:solidFill>
                <a:latin typeface="Comic Sans MS" panose="030F0702030302020204" pitchFamily="66" charset="0"/>
                <a:ea typeface="Lato" panose="020F0502020204030203"/>
              </a:rPr>
              <a:t> User ID associated with the record.</a:t>
            </a:r>
          </a:p>
          <a:p>
            <a:pPr fontAlgn="base">
              <a:spcBef>
                <a:spcPct val="0"/>
              </a:spcBef>
              <a:spcAft>
                <a:spcPct val="0"/>
              </a:spcAft>
              <a:buFont typeface="Arial" panose="020B0604020202020204"/>
              <a:buChar char="•"/>
            </a:pPr>
            <a:r>
              <a:rPr lang="en-US" altLang="zh-CN" sz="1100" b="1" i="0" dirty="0" err="1">
                <a:solidFill>
                  <a:srgbClr val="000000"/>
                </a:solidFill>
                <a:latin typeface="Comic Sans MS" panose="030F0702030302020204" pitchFamily="66" charset="0"/>
                <a:ea typeface="Lato" panose="020F0502020204030203"/>
              </a:rPr>
              <a:t>chatStatus</a:t>
            </a:r>
            <a:r>
              <a:rPr lang="en-US" altLang="zh-CN" sz="1100" b="1" i="0" dirty="0">
                <a:solidFill>
                  <a:srgbClr val="000000"/>
                </a:solidFill>
                <a:latin typeface="Comic Sans MS" panose="030F0702030302020204" pitchFamily="66" charset="0"/>
                <a:ea typeface="Lato" panose="020F0502020204030203"/>
              </a:rPr>
              <a:t>:</a:t>
            </a:r>
            <a:r>
              <a:rPr lang="en-US" altLang="zh-CN" sz="1100" b="0" i="0" dirty="0">
                <a:solidFill>
                  <a:srgbClr val="000000"/>
                </a:solidFill>
                <a:latin typeface="Comic Sans MS" panose="030F0702030302020204" pitchFamily="66" charset="0"/>
                <a:ea typeface="Lato" panose="020F0502020204030203"/>
              </a:rPr>
              <a:t> Status of the chat (e.g., incomplete, failed, completed).</a:t>
            </a:r>
          </a:p>
          <a:p>
            <a:pPr fontAlgn="base">
              <a:spcBef>
                <a:spcPct val="0"/>
              </a:spcBef>
              <a:spcAft>
                <a:spcPct val="0"/>
              </a:spcAft>
              <a:buFont typeface="Arial" panose="020B0604020202020204"/>
              <a:buChar char="•"/>
            </a:pPr>
            <a:r>
              <a:rPr lang="en-US" altLang="zh-CN" sz="1100" b="1" i="0" dirty="0">
                <a:solidFill>
                  <a:srgbClr val="000000"/>
                </a:solidFill>
                <a:latin typeface="Comic Sans MS" panose="030F0702030302020204" pitchFamily="66" charset="0"/>
                <a:ea typeface="Lato" panose="020F0502020204030203"/>
              </a:rPr>
              <a:t>guru:</a:t>
            </a:r>
            <a:r>
              <a:rPr lang="en-US" altLang="zh-CN" sz="1100" b="0" i="0" dirty="0">
                <a:solidFill>
                  <a:srgbClr val="000000"/>
                </a:solidFill>
                <a:latin typeface="Comic Sans MS" panose="030F0702030302020204" pitchFamily="66" charset="0"/>
                <a:ea typeface="Lato" panose="020F0502020204030203"/>
              </a:rPr>
              <a:t> Unique identifier for the guru.</a:t>
            </a:r>
          </a:p>
          <a:p>
            <a:pPr fontAlgn="base">
              <a:spcBef>
                <a:spcPct val="0"/>
              </a:spcBef>
              <a:spcAft>
                <a:spcPct val="0"/>
              </a:spcAft>
              <a:buFont typeface="Arial" panose="020B0604020202020204"/>
              <a:buChar char="•"/>
            </a:pPr>
            <a:r>
              <a:rPr lang="en-US" altLang="zh-CN" sz="1100" b="1" i="0" dirty="0" err="1">
                <a:solidFill>
                  <a:srgbClr val="000000"/>
                </a:solidFill>
                <a:latin typeface="Comic Sans MS" panose="030F0702030302020204" pitchFamily="66" charset="0"/>
                <a:ea typeface="Lato" panose="020F0502020204030203"/>
              </a:rPr>
              <a:t>guruName</a:t>
            </a:r>
            <a:r>
              <a:rPr lang="en-US" altLang="zh-CN" sz="1100" b="1" i="0" dirty="0">
                <a:solidFill>
                  <a:srgbClr val="000000"/>
                </a:solidFill>
                <a:latin typeface="Comic Sans MS" panose="030F0702030302020204" pitchFamily="66" charset="0"/>
                <a:ea typeface="Lato" panose="020F0502020204030203"/>
              </a:rPr>
              <a:t>:</a:t>
            </a:r>
            <a:r>
              <a:rPr lang="en-US" altLang="zh-CN" sz="1100" b="0" i="0" dirty="0">
                <a:solidFill>
                  <a:srgbClr val="000000"/>
                </a:solidFill>
                <a:latin typeface="Comic Sans MS" panose="030F0702030302020204" pitchFamily="66" charset="0"/>
                <a:ea typeface="Lato" panose="020F0502020204030203"/>
              </a:rPr>
              <a:t> Name of the guru.</a:t>
            </a:r>
          </a:p>
          <a:p>
            <a:pPr fontAlgn="base">
              <a:spcBef>
                <a:spcPct val="0"/>
              </a:spcBef>
              <a:spcAft>
                <a:spcPct val="0"/>
              </a:spcAft>
              <a:buFont typeface="Arial" panose="020B0604020202020204"/>
              <a:buChar char="•"/>
            </a:pPr>
            <a:r>
              <a:rPr lang="en-US" altLang="zh-CN" sz="1100" b="1" i="0" dirty="0">
                <a:solidFill>
                  <a:srgbClr val="000000"/>
                </a:solidFill>
                <a:latin typeface="Comic Sans MS" panose="030F0702030302020204" pitchFamily="66" charset="0"/>
                <a:ea typeface="Lato" panose="020F0502020204030203"/>
              </a:rPr>
              <a:t>gid: </a:t>
            </a:r>
            <a:r>
              <a:rPr lang="en-US" altLang="zh-CN" sz="1100" b="0" i="0" dirty="0">
                <a:solidFill>
                  <a:srgbClr val="000000"/>
                </a:solidFill>
                <a:latin typeface="Comic Sans MS" panose="030F0702030302020204" pitchFamily="66" charset="0"/>
                <a:ea typeface="Lato" panose="020F0502020204030203"/>
              </a:rPr>
              <a:t>Guru ID.</a:t>
            </a:r>
          </a:p>
          <a:p>
            <a:pPr fontAlgn="base">
              <a:spcBef>
                <a:spcPct val="0"/>
              </a:spcBef>
              <a:spcAft>
                <a:spcPct val="0"/>
              </a:spcAft>
              <a:buFont typeface="Arial" panose="020B0604020202020204"/>
              <a:buChar char="•"/>
            </a:pPr>
            <a:r>
              <a:rPr lang="en-US" altLang="zh-CN" sz="1100" b="1" i="0" dirty="0" err="1">
                <a:solidFill>
                  <a:srgbClr val="000000"/>
                </a:solidFill>
                <a:latin typeface="Comic Sans MS" panose="030F0702030302020204" pitchFamily="66" charset="0"/>
                <a:ea typeface="Lato" panose="020F0502020204030203"/>
              </a:rPr>
              <a:t>uid</a:t>
            </a:r>
            <a:r>
              <a:rPr lang="en-US" altLang="zh-CN" sz="1100" b="1" i="0" dirty="0">
                <a:solidFill>
                  <a:srgbClr val="000000"/>
                </a:solidFill>
                <a:latin typeface="Comic Sans MS" panose="030F0702030302020204" pitchFamily="66" charset="0"/>
                <a:ea typeface="Lato" panose="020F0502020204030203"/>
              </a:rPr>
              <a:t>:</a:t>
            </a:r>
            <a:r>
              <a:rPr lang="en-US" altLang="zh-CN" sz="1100" b="0" i="0" dirty="0">
                <a:solidFill>
                  <a:srgbClr val="000000"/>
                </a:solidFill>
                <a:latin typeface="Comic Sans MS" panose="030F0702030302020204" pitchFamily="66" charset="0"/>
                <a:ea typeface="Lato" panose="020F0502020204030203"/>
              </a:rPr>
              <a:t> User ID.</a:t>
            </a:r>
          </a:p>
          <a:p>
            <a:pPr fontAlgn="base">
              <a:spcBef>
                <a:spcPct val="0"/>
              </a:spcBef>
              <a:spcAft>
                <a:spcPct val="0"/>
              </a:spcAft>
              <a:buFont typeface="Arial" panose="020B0604020202020204"/>
              <a:buChar char="•"/>
            </a:pPr>
            <a:r>
              <a:rPr lang="en-US" altLang="zh-CN" sz="1100" b="1" i="0" dirty="0">
                <a:solidFill>
                  <a:srgbClr val="000000"/>
                </a:solidFill>
                <a:latin typeface="Comic Sans MS" panose="030F0702030302020204" pitchFamily="66" charset="0"/>
                <a:ea typeface="Lato" panose="020F0502020204030203"/>
              </a:rPr>
              <a:t>consultation Type:</a:t>
            </a:r>
            <a:r>
              <a:rPr lang="en-US" altLang="zh-CN" sz="1100" b="0" i="0" dirty="0">
                <a:solidFill>
                  <a:srgbClr val="000000"/>
                </a:solidFill>
                <a:latin typeface="Comic Sans MS" panose="030F0702030302020204" pitchFamily="66" charset="0"/>
                <a:ea typeface="Lato" panose="020F0502020204030203"/>
              </a:rPr>
              <a:t> Type of consultation (e.g., Chat, Call).</a:t>
            </a:r>
          </a:p>
          <a:p>
            <a:pPr fontAlgn="base">
              <a:spcBef>
                <a:spcPct val="0"/>
              </a:spcBef>
              <a:spcAft>
                <a:spcPct val="0"/>
              </a:spcAft>
              <a:buFont typeface="Arial" panose="020B0604020202020204"/>
              <a:buChar char="•"/>
            </a:pPr>
            <a:r>
              <a:rPr lang="en-US" altLang="zh-CN" sz="1100" b="1" i="0" dirty="0">
                <a:solidFill>
                  <a:srgbClr val="000000"/>
                </a:solidFill>
                <a:latin typeface="Comic Sans MS" panose="030F0702030302020204" pitchFamily="66" charset="0"/>
                <a:ea typeface="Lato" panose="020F0502020204030203"/>
              </a:rPr>
              <a:t>website:</a:t>
            </a:r>
            <a:r>
              <a:rPr lang="en-US" altLang="zh-CN" sz="1100" b="0" i="0" dirty="0">
                <a:solidFill>
                  <a:srgbClr val="000000"/>
                </a:solidFill>
                <a:latin typeface="Comic Sans MS" panose="030F0702030302020204" pitchFamily="66" charset="0"/>
                <a:ea typeface="Lato" panose="020F0502020204030203"/>
              </a:rPr>
              <a:t> Source of the consultation (e.g., </a:t>
            </a:r>
            <a:r>
              <a:rPr lang="en-US" altLang="zh-CN" sz="1100" b="0" i="0" dirty="0" err="1">
                <a:solidFill>
                  <a:srgbClr val="000000"/>
                </a:solidFill>
                <a:latin typeface="Comic Sans MS" panose="030F0702030302020204" pitchFamily="66" charset="0"/>
                <a:ea typeface="Lato" panose="020F0502020204030203"/>
              </a:rPr>
              <a:t>gurucool</a:t>
            </a:r>
            <a:r>
              <a:rPr lang="en-US" altLang="zh-CN" sz="1100" b="0" i="0" dirty="0">
                <a:solidFill>
                  <a:srgbClr val="000000"/>
                </a:solidFill>
                <a:latin typeface="Comic Sans MS" panose="030F0702030302020204" pitchFamily="66" charset="0"/>
                <a:ea typeface="Lato" panose="020F0502020204030203"/>
              </a:rPr>
              <a:t>).</a:t>
            </a:r>
          </a:p>
          <a:p>
            <a:pPr fontAlgn="base">
              <a:spcBef>
                <a:spcPct val="0"/>
              </a:spcBef>
              <a:spcAft>
                <a:spcPct val="0"/>
              </a:spcAft>
              <a:buFont typeface="Arial" panose="020B0604020202020204"/>
              <a:buChar char="•"/>
            </a:pPr>
            <a:r>
              <a:rPr lang="en-US" altLang="zh-CN" sz="1100" b="1" i="0" dirty="0">
                <a:solidFill>
                  <a:srgbClr val="000000"/>
                </a:solidFill>
                <a:latin typeface="Comic Sans MS" panose="030F0702030302020204" pitchFamily="66" charset="0"/>
                <a:ea typeface="Lato" panose="020F0502020204030203"/>
              </a:rPr>
              <a:t>Refund Status:</a:t>
            </a:r>
            <a:r>
              <a:rPr lang="en-US" altLang="zh-CN" sz="1100" b="0" i="0" dirty="0">
                <a:solidFill>
                  <a:srgbClr val="000000"/>
                </a:solidFill>
                <a:latin typeface="Comic Sans MS" panose="030F0702030302020204" pitchFamily="66" charset="0"/>
                <a:ea typeface="Lato" panose="020F0502020204030203"/>
              </a:rPr>
              <a:t> Indicates if the session is refundable or not (e.g., no-refund).</a:t>
            </a:r>
          </a:p>
          <a:p>
            <a:pPr fontAlgn="base">
              <a:spcBef>
                <a:spcPct val="0"/>
              </a:spcBef>
              <a:spcAft>
                <a:spcPct val="0"/>
              </a:spcAft>
              <a:buFont typeface="Arial" panose="020B0604020202020204"/>
              <a:buChar char="•"/>
            </a:pPr>
            <a:r>
              <a:rPr lang="en-US" altLang="zh-CN" sz="1100" b="1" i="0" dirty="0">
                <a:solidFill>
                  <a:srgbClr val="000000"/>
                </a:solidFill>
                <a:latin typeface="Comic Sans MS" panose="030F0702030302020204" pitchFamily="66" charset="0"/>
                <a:ea typeface="Lato" panose="020F0502020204030203"/>
              </a:rPr>
              <a:t>is </a:t>
            </a:r>
            <a:r>
              <a:rPr lang="en-US" altLang="zh-CN" sz="1100" b="1" i="0" dirty="0" err="1">
                <a:solidFill>
                  <a:srgbClr val="000000"/>
                </a:solidFill>
                <a:latin typeface="Comic Sans MS" panose="030F0702030302020204" pitchFamily="66" charset="0"/>
                <a:ea typeface="Lato" panose="020F0502020204030203"/>
              </a:rPr>
              <a:t>WhiteList</a:t>
            </a:r>
            <a:r>
              <a:rPr lang="en-US" altLang="zh-CN" sz="1100" b="1" i="0" dirty="0">
                <a:solidFill>
                  <a:srgbClr val="000000"/>
                </a:solidFill>
                <a:latin typeface="Comic Sans MS" panose="030F0702030302020204" pitchFamily="66" charset="0"/>
                <a:ea typeface="Lato" panose="020F0502020204030203"/>
              </a:rPr>
              <a:t> User:</a:t>
            </a:r>
            <a:r>
              <a:rPr lang="en-US" altLang="zh-CN" sz="1100" b="0" i="0" dirty="0">
                <a:solidFill>
                  <a:srgbClr val="000000"/>
                </a:solidFill>
                <a:latin typeface="Comic Sans MS" panose="030F0702030302020204" pitchFamily="66" charset="0"/>
                <a:ea typeface="Lato" panose="020F0502020204030203"/>
              </a:rPr>
              <a:t> Boolean indicating if the user is whitelisted.</a:t>
            </a:r>
          </a:p>
          <a:p>
            <a:pPr fontAlgn="base">
              <a:spcBef>
                <a:spcPct val="0"/>
              </a:spcBef>
              <a:spcAft>
                <a:spcPct val="0"/>
              </a:spcAft>
              <a:buFont typeface="Arial" panose="020B0604020202020204"/>
              <a:buChar char="•"/>
            </a:pPr>
            <a:r>
              <a:rPr lang="en-US" altLang="zh-CN" sz="1100" b="1" i="0" dirty="0">
                <a:solidFill>
                  <a:srgbClr val="000000"/>
                </a:solidFill>
                <a:latin typeface="Comic Sans MS" panose="030F0702030302020204" pitchFamily="66" charset="0"/>
                <a:ea typeface="Lato" panose="020F0502020204030203"/>
              </a:rPr>
              <a:t>chat Seconds:</a:t>
            </a:r>
            <a:r>
              <a:rPr lang="en-US" altLang="zh-CN" sz="1100" b="0" i="0" dirty="0">
                <a:solidFill>
                  <a:srgbClr val="000000"/>
                </a:solidFill>
                <a:latin typeface="Comic Sans MS" panose="030F0702030302020204" pitchFamily="66" charset="0"/>
                <a:ea typeface="Lato" panose="020F0502020204030203"/>
              </a:rPr>
              <a:t> Duration of the chat in seconds.</a:t>
            </a:r>
          </a:p>
          <a:p>
            <a:pPr fontAlgn="base">
              <a:spcBef>
                <a:spcPct val="0"/>
              </a:spcBef>
              <a:spcAft>
                <a:spcPct val="0"/>
              </a:spcAft>
              <a:buFont typeface="Arial" panose="020B0604020202020204"/>
              <a:buChar char="•"/>
            </a:pPr>
            <a:r>
              <a:rPr lang="en-US" altLang="zh-CN" sz="1100" b="1" i="0" dirty="0">
                <a:solidFill>
                  <a:srgbClr val="000000"/>
                </a:solidFill>
                <a:latin typeface="Comic Sans MS" panose="030F0702030302020204" pitchFamily="66" charset="0"/>
                <a:ea typeface="Lato" panose="020F0502020204030203"/>
              </a:rPr>
              <a:t>queue:</a:t>
            </a:r>
            <a:r>
              <a:rPr lang="en-US" altLang="zh-CN" sz="1100" b="0" i="0" dirty="0">
                <a:solidFill>
                  <a:srgbClr val="000000"/>
                </a:solidFill>
                <a:latin typeface="Comic Sans MS" panose="030F0702030302020204" pitchFamily="66" charset="0"/>
                <a:ea typeface="Lato" panose="020F0502020204030203"/>
              </a:rPr>
              <a:t> Boolean indicating if the session was queued.</a:t>
            </a:r>
          </a:p>
          <a:p>
            <a:pPr fontAlgn="base">
              <a:spcBef>
                <a:spcPct val="0"/>
              </a:spcBef>
              <a:spcAft>
                <a:spcPct val="0"/>
              </a:spcAft>
              <a:buFont typeface="Arial" panose="020B0604020202020204"/>
              <a:buChar char="•"/>
            </a:pPr>
            <a:r>
              <a:rPr lang="en-US" altLang="zh-CN" sz="1100" b="1" i="0" dirty="0" err="1">
                <a:solidFill>
                  <a:srgbClr val="000000"/>
                </a:solidFill>
                <a:latin typeface="Comic Sans MS" panose="030F0702030302020204" pitchFamily="66" charset="0"/>
                <a:ea typeface="Lato" panose="020F0502020204030203"/>
              </a:rPr>
              <a:t>FreeCall</a:t>
            </a:r>
            <a:r>
              <a:rPr lang="en-US" altLang="zh-CN" sz="1100" b="1" i="0" dirty="0">
                <a:solidFill>
                  <a:srgbClr val="000000"/>
                </a:solidFill>
                <a:latin typeface="Comic Sans MS" panose="030F0702030302020204" pitchFamily="66" charset="0"/>
                <a:ea typeface="Lato" panose="020F0502020204030203"/>
              </a:rPr>
              <a:t>:</a:t>
            </a:r>
            <a:r>
              <a:rPr lang="en-US" altLang="zh-CN" sz="1100" b="0" i="0" dirty="0">
                <a:solidFill>
                  <a:srgbClr val="000000"/>
                </a:solidFill>
                <a:latin typeface="Comic Sans MS" panose="030F0702030302020204" pitchFamily="66" charset="0"/>
                <a:ea typeface="Lato" panose="020F0502020204030203"/>
              </a:rPr>
              <a:t> Boolean indicating if the call was free.</a:t>
            </a:r>
          </a:p>
          <a:p>
            <a:pPr fontAlgn="base">
              <a:spcBef>
                <a:spcPct val="0"/>
              </a:spcBef>
              <a:spcAft>
                <a:spcPct val="0"/>
              </a:spcAft>
              <a:buFont typeface="Arial" panose="020B0604020202020204"/>
              <a:buChar char="•"/>
            </a:pPr>
            <a:r>
              <a:rPr lang="en-US" altLang="zh-CN" sz="1100" b="1" i="0" dirty="0">
                <a:solidFill>
                  <a:srgbClr val="000000"/>
                </a:solidFill>
                <a:latin typeface="Comic Sans MS" panose="030F0702030302020204" pitchFamily="66" charset="0"/>
                <a:ea typeface="Lato" panose="020F0502020204030203"/>
              </a:rPr>
              <a:t>Free Chat:</a:t>
            </a:r>
            <a:r>
              <a:rPr lang="en-US" altLang="zh-CN" sz="1100" b="0" i="0" dirty="0">
                <a:solidFill>
                  <a:srgbClr val="000000"/>
                </a:solidFill>
                <a:latin typeface="Comic Sans MS" panose="030F0702030302020204" pitchFamily="66" charset="0"/>
                <a:ea typeface="Lato" panose="020F0502020204030203"/>
              </a:rPr>
              <a:t> Boolean indicating if the chat was free.</a:t>
            </a:r>
          </a:p>
          <a:p>
            <a:pPr fontAlgn="base">
              <a:spcBef>
                <a:spcPct val="0"/>
              </a:spcBef>
              <a:spcAft>
                <a:spcPct val="0"/>
              </a:spcAft>
              <a:buFont typeface="Arial" panose="020B0604020202020204"/>
              <a:buChar char="•"/>
            </a:pPr>
            <a:r>
              <a:rPr lang="en-US" altLang="zh-CN" sz="1100" b="1" i="0" dirty="0" err="1">
                <a:solidFill>
                  <a:srgbClr val="000000"/>
                </a:solidFill>
                <a:latin typeface="Comic Sans MS" panose="030F0702030302020204" pitchFamily="66" charset="0"/>
                <a:ea typeface="Lato" panose="020F0502020204030203"/>
              </a:rPr>
              <a:t>CreatedAT</a:t>
            </a:r>
            <a:r>
              <a:rPr lang="en-US" altLang="zh-CN" sz="1100" b="1" i="0" dirty="0">
                <a:solidFill>
                  <a:srgbClr val="000000"/>
                </a:solidFill>
                <a:latin typeface="Comic Sans MS" panose="030F0702030302020204" pitchFamily="66" charset="0"/>
                <a:ea typeface="Lato" panose="020F0502020204030203"/>
              </a:rPr>
              <a:t>:</a:t>
            </a:r>
            <a:r>
              <a:rPr lang="en-US" altLang="zh-CN" sz="1100" b="0" i="0" dirty="0">
                <a:solidFill>
                  <a:srgbClr val="000000"/>
                </a:solidFill>
                <a:latin typeface="Comic Sans MS" panose="030F0702030302020204" pitchFamily="66" charset="0"/>
                <a:ea typeface="Lato" panose="020F0502020204030203"/>
              </a:rPr>
              <a:t> Original creation date and time.</a:t>
            </a:r>
          </a:p>
          <a:p>
            <a:pPr fontAlgn="base">
              <a:spcBef>
                <a:spcPct val="0"/>
              </a:spcBef>
              <a:spcAft>
                <a:spcPct val="0"/>
              </a:spcAft>
              <a:buFont typeface="Arial" panose="020B0604020202020204"/>
              <a:buChar char="•"/>
            </a:pPr>
            <a:r>
              <a:rPr lang="en-US" altLang="zh-CN" sz="1100" b="1" i="0" dirty="0" err="1">
                <a:solidFill>
                  <a:srgbClr val="000000"/>
                </a:solidFill>
                <a:latin typeface="Comic Sans MS" panose="030F0702030302020204" pitchFamily="66" charset="0"/>
                <a:ea typeface="Lato" panose="020F0502020204030203"/>
              </a:rPr>
              <a:t>updatedAt</a:t>
            </a:r>
            <a:r>
              <a:rPr lang="en-US" altLang="zh-CN" sz="1100" b="1" i="0" dirty="0">
                <a:solidFill>
                  <a:srgbClr val="000000"/>
                </a:solidFill>
                <a:latin typeface="Comic Sans MS" panose="030F0702030302020204" pitchFamily="66" charset="0"/>
                <a:ea typeface="Lato" panose="020F0502020204030203"/>
              </a:rPr>
              <a:t>: </a:t>
            </a:r>
            <a:r>
              <a:rPr lang="en-US" altLang="zh-CN" sz="1100" b="0" i="0" dirty="0">
                <a:solidFill>
                  <a:srgbClr val="000000"/>
                </a:solidFill>
                <a:latin typeface="Comic Sans MS" panose="030F0702030302020204" pitchFamily="66" charset="0"/>
                <a:ea typeface="Lato" panose="020F0502020204030203"/>
              </a:rPr>
              <a:t>Original update date and time.</a:t>
            </a:r>
          </a:p>
          <a:p>
            <a:pPr fontAlgn="base">
              <a:spcBef>
                <a:spcPct val="0"/>
              </a:spcBef>
              <a:spcAft>
                <a:spcPct val="0"/>
              </a:spcAft>
              <a:buFont typeface="Arial" panose="020B0604020202020204"/>
              <a:buChar char="•"/>
            </a:pPr>
            <a:r>
              <a:rPr lang="en-US" altLang="zh-CN" sz="1100" b="1" i="0" dirty="0">
                <a:solidFill>
                  <a:srgbClr val="000000"/>
                </a:solidFill>
                <a:latin typeface="Comic Sans MS" panose="030F0702030302020204" pitchFamily="66" charset="0"/>
                <a:ea typeface="Lato" panose="020F0502020204030203"/>
              </a:rPr>
              <a:t>__v:</a:t>
            </a:r>
            <a:r>
              <a:rPr lang="en-US" altLang="zh-CN" sz="1100" b="0" i="0" dirty="0">
                <a:solidFill>
                  <a:srgbClr val="000000"/>
                </a:solidFill>
                <a:latin typeface="Comic Sans MS" panose="030F0702030302020204" pitchFamily="66" charset="0"/>
                <a:ea typeface="Lato" panose="020F0502020204030203"/>
              </a:rPr>
              <a:t> Version key.</a:t>
            </a:r>
          </a:p>
          <a:p>
            <a:endParaRPr lang="en-IN" dirty="0"/>
          </a:p>
        </p:txBody>
      </p:sp>
      <p:sp>
        <p:nvSpPr>
          <p:cNvPr id="5" name="TextBox 4">
            <a:extLst>
              <a:ext uri="{FF2B5EF4-FFF2-40B4-BE49-F238E27FC236}">
                <a16:creationId xmlns:a16="http://schemas.microsoft.com/office/drawing/2014/main" id="{924B89C5-9BBA-96BE-4829-D7D8E6A9879B}"/>
              </a:ext>
            </a:extLst>
          </p:cNvPr>
          <p:cNvSpPr txBox="1"/>
          <p:nvPr/>
        </p:nvSpPr>
        <p:spPr>
          <a:xfrm>
            <a:off x="4572000" y="1234440"/>
            <a:ext cx="4467497" cy="4154984"/>
          </a:xfrm>
          <a:prstGeom prst="rect">
            <a:avLst/>
          </a:prstGeom>
          <a:noFill/>
        </p:spPr>
        <p:txBody>
          <a:bodyPr wrap="square" rtlCol="0">
            <a:spAutoFit/>
          </a:bodyPr>
          <a:lstStyle/>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statementEntryId</a:t>
            </a:r>
            <a:r>
              <a:rPr lang="en-US" altLang="zh-CN" sz="1200" b="1" i="0" dirty="0">
                <a:solidFill>
                  <a:srgbClr val="000000"/>
                </a:solidFill>
                <a:latin typeface="Comic Sans MS" panose="030F0702030302020204" pitchFamily="66" charset="0"/>
                <a:ea typeface="Lato" panose="020F0502020204030203"/>
              </a:rPr>
              <a:t>:</a:t>
            </a:r>
            <a:r>
              <a:rPr lang="en-US" altLang="zh-CN" sz="1200" b="0" i="0" dirty="0">
                <a:solidFill>
                  <a:srgbClr val="000000"/>
                </a:solidFill>
                <a:latin typeface="Comic Sans MS" panose="030F0702030302020204" pitchFamily="66" charset="0"/>
                <a:ea typeface="Lato" panose="020F0502020204030203"/>
              </a:rPr>
              <a:t> Identifier for the statement entry.</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chatStartTime</a:t>
            </a:r>
            <a:r>
              <a:rPr lang="en-US" altLang="zh-CN" sz="1200" b="1" i="0" dirty="0">
                <a:solidFill>
                  <a:srgbClr val="000000"/>
                </a:solidFill>
                <a:latin typeface="Comic Sans MS" panose="030F0702030302020204" pitchFamily="66" charset="0"/>
                <a:ea typeface="Lato" panose="020F0502020204030203"/>
              </a:rPr>
              <a:t>:</a:t>
            </a:r>
            <a:r>
              <a:rPr lang="en-US" altLang="zh-CN" sz="1200" b="0" i="0" dirty="0">
                <a:solidFill>
                  <a:srgbClr val="000000"/>
                </a:solidFill>
                <a:latin typeface="Comic Sans MS" panose="030F0702030302020204" pitchFamily="66" charset="0"/>
                <a:ea typeface="Lato" panose="020F0502020204030203"/>
              </a:rPr>
              <a:t> Start time of the chat.</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chatEndTime</a:t>
            </a:r>
            <a:r>
              <a:rPr lang="en-US" altLang="zh-CN" sz="1200" b="1" i="0" dirty="0">
                <a:solidFill>
                  <a:srgbClr val="000000"/>
                </a:solidFill>
                <a:latin typeface="Comic Sans MS" panose="030F0702030302020204" pitchFamily="66" charset="0"/>
                <a:ea typeface="Lato" panose="020F0502020204030203"/>
              </a:rPr>
              <a:t>:</a:t>
            </a:r>
            <a:r>
              <a:rPr lang="en-US" altLang="zh-CN" sz="1200" b="0" i="0" dirty="0">
                <a:solidFill>
                  <a:srgbClr val="000000"/>
                </a:solidFill>
                <a:latin typeface="Comic Sans MS" panose="030F0702030302020204" pitchFamily="66" charset="0"/>
                <a:ea typeface="Lato" panose="020F0502020204030203"/>
              </a:rPr>
              <a:t> End time of the chat.</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timeDuration</a:t>
            </a:r>
            <a:r>
              <a:rPr lang="en-US" altLang="zh-CN" sz="1200" b="1" i="0" dirty="0">
                <a:solidFill>
                  <a:srgbClr val="000000"/>
                </a:solidFill>
                <a:latin typeface="Comic Sans MS" panose="030F0702030302020204" pitchFamily="66" charset="0"/>
                <a:ea typeface="Lato" panose="020F0502020204030203"/>
              </a:rPr>
              <a:t>:</a:t>
            </a:r>
            <a:r>
              <a:rPr lang="en-US" altLang="zh-CN" sz="1200" b="0" i="0" dirty="0">
                <a:solidFill>
                  <a:srgbClr val="000000"/>
                </a:solidFill>
                <a:latin typeface="Comic Sans MS" panose="030F0702030302020204" pitchFamily="66" charset="0"/>
                <a:ea typeface="Lato" panose="020F0502020204030203"/>
              </a:rPr>
              <a:t> Undefined, some technical data as per app. (Don’t use it as the duration of chat/call)</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callChannel</a:t>
            </a:r>
            <a:r>
              <a:rPr lang="en-US" altLang="zh-CN" sz="1200" b="1" i="0" dirty="0">
                <a:solidFill>
                  <a:srgbClr val="000000"/>
                </a:solidFill>
                <a:latin typeface="Comic Sans MS" panose="030F0702030302020204" pitchFamily="66" charset="0"/>
                <a:ea typeface="Lato" panose="020F0502020204030203"/>
              </a:rPr>
              <a:t>:</a:t>
            </a:r>
            <a:r>
              <a:rPr lang="en-US" altLang="zh-CN" sz="1200" b="0" i="0" dirty="0">
                <a:solidFill>
                  <a:srgbClr val="000000"/>
                </a:solidFill>
                <a:latin typeface="Comic Sans MS" panose="030F0702030302020204" pitchFamily="66" charset="0"/>
                <a:ea typeface="Lato" panose="020F0502020204030203"/>
              </a:rPr>
              <a:t> Channel used for the call.</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calIvrType</a:t>
            </a:r>
            <a:r>
              <a:rPr lang="en-US" altLang="zh-CN" sz="1200" b="1" i="0" dirty="0">
                <a:solidFill>
                  <a:srgbClr val="000000"/>
                </a:solidFill>
                <a:latin typeface="Comic Sans MS" panose="030F0702030302020204" pitchFamily="66" charset="0"/>
                <a:ea typeface="Lato" panose="020F0502020204030203"/>
              </a:rPr>
              <a:t>: </a:t>
            </a:r>
            <a:r>
              <a:rPr lang="en-US" altLang="zh-CN" sz="1200" b="0" i="0" dirty="0">
                <a:solidFill>
                  <a:srgbClr val="000000"/>
                </a:solidFill>
                <a:latin typeface="Comic Sans MS" panose="030F0702030302020204" pitchFamily="66" charset="0"/>
                <a:ea typeface="Lato" panose="020F0502020204030203"/>
              </a:rPr>
              <a:t>IVR type used during the call.</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callStatus</a:t>
            </a:r>
            <a:r>
              <a:rPr lang="en-US" altLang="zh-CN" sz="1200" b="1" i="0" dirty="0">
                <a:solidFill>
                  <a:srgbClr val="000000"/>
                </a:solidFill>
                <a:latin typeface="Comic Sans MS" panose="030F0702030302020204" pitchFamily="66" charset="0"/>
                <a:ea typeface="Lato" panose="020F0502020204030203"/>
              </a:rPr>
              <a:t>:</a:t>
            </a:r>
            <a:r>
              <a:rPr lang="en-US" altLang="zh-CN" sz="1200" b="0" i="0" dirty="0">
                <a:solidFill>
                  <a:srgbClr val="000000"/>
                </a:solidFill>
                <a:latin typeface="Comic Sans MS" panose="030F0702030302020204" pitchFamily="66" charset="0"/>
                <a:ea typeface="Lato" panose="020F0502020204030203"/>
              </a:rPr>
              <a:t> Status of the call.</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CallSid</a:t>
            </a:r>
            <a:r>
              <a:rPr lang="en-US" altLang="zh-CN" sz="1200" b="1" i="0" dirty="0">
                <a:solidFill>
                  <a:srgbClr val="000000"/>
                </a:solidFill>
                <a:latin typeface="Comic Sans MS" panose="030F0702030302020204" pitchFamily="66" charset="0"/>
                <a:ea typeface="Lato" panose="020F0502020204030203"/>
              </a:rPr>
              <a:t>: </a:t>
            </a:r>
            <a:r>
              <a:rPr lang="en-US" altLang="zh-CN" sz="1200" b="0" i="0" dirty="0">
                <a:solidFill>
                  <a:srgbClr val="000000"/>
                </a:solidFill>
                <a:latin typeface="Comic Sans MS" panose="030F0702030302020204" pitchFamily="66" charset="0"/>
                <a:ea typeface="Lato" panose="020F0502020204030203"/>
              </a:rPr>
              <a:t>Unique identifier for the call session.</a:t>
            </a:r>
          </a:p>
          <a:p>
            <a:pPr fontAlgn="base">
              <a:spcBef>
                <a:spcPct val="0"/>
              </a:spcBef>
              <a:spcAft>
                <a:spcPct val="0"/>
              </a:spcAft>
              <a:buFont typeface="Arial" panose="020B0604020202020204"/>
              <a:buChar char="•"/>
            </a:pPr>
            <a:r>
              <a:rPr lang="en-US" altLang="zh-CN" sz="1200" b="1" i="0" dirty="0">
                <a:solidFill>
                  <a:srgbClr val="000000"/>
                </a:solidFill>
                <a:latin typeface="Comic Sans MS" panose="030F0702030302020204" pitchFamily="66" charset="0"/>
                <a:ea typeface="Lato" panose="020F0502020204030203"/>
              </a:rPr>
              <a:t>amount:</a:t>
            </a:r>
            <a:r>
              <a:rPr lang="en-US" altLang="zh-CN" sz="1200" b="0" i="0" dirty="0">
                <a:solidFill>
                  <a:srgbClr val="000000"/>
                </a:solidFill>
                <a:latin typeface="Comic Sans MS" panose="030F0702030302020204" pitchFamily="66" charset="0"/>
                <a:ea typeface="Lato" panose="020F0502020204030203"/>
              </a:rPr>
              <a:t> Amount charged for the session.</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astrologerCallStatus</a:t>
            </a:r>
            <a:r>
              <a:rPr lang="en-US" altLang="zh-CN" sz="1200" b="1" i="0" dirty="0">
                <a:solidFill>
                  <a:srgbClr val="000000"/>
                </a:solidFill>
                <a:latin typeface="Comic Sans MS" panose="030F0702030302020204" pitchFamily="66" charset="0"/>
                <a:ea typeface="Lato" panose="020F0502020204030203"/>
              </a:rPr>
              <a:t>: </a:t>
            </a:r>
            <a:r>
              <a:rPr lang="en-US" altLang="zh-CN" sz="1200" b="0" i="0" dirty="0">
                <a:solidFill>
                  <a:srgbClr val="000000"/>
                </a:solidFill>
                <a:latin typeface="Comic Sans MS" panose="030F0702030302020204" pitchFamily="66" charset="0"/>
                <a:ea typeface="Lato" panose="020F0502020204030203"/>
              </a:rPr>
              <a:t>Status of the astrologer during the call.</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astrologerOnCallDuration</a:t>
            </a:r>
            <a:r>
              <a:rPr lang="en-US" altLang="zh-CN" sz="1200" b="1" i="0" dirty="0">
                <a:solidFill>
                  <a:srgbClr val="000000"/>
                </a:solidFill>
                <a:latin typeface="Comic Sans MS" panose="030F0702030302020204" pitchFamily="66" charset="0"/>
                <a:ea typeface="Lato" panose="020F0502020204030203"/>
              </a:rPr>
              <a:t>:</a:t>
            </a:r>
            <a:r>
              <a:rPr lang="en-US" altLang="zh-CN" sz="1200" b="0" i="0" dirty="0">
                <a:solidFill>
                  <a:srgbClr val="000000"/>
                </a:solidFill>
                <a:latin typeface="Comic Sans MS" panose="030F0702030302020204" pitchFamily="66" charset="0"/>
                <a:ea typeface="Lato" panose="020F0502020204030203"/>
              </a:rPr>
              <a:t> Duration of the astrologer's call.</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astrologersEarnings</a:t>
            </a:r>
            <a:r>
              <a:rPr lang="en-US" altLang="zh-CN" sz="1200" b="1" i="0" dirty="0">
                <a:solidFill>
                  <a:srgbClr val="000000"/>
                </a:solidFill>
                <a:latin typeface="Comic Sans MS" panose="030F0702030302020204" pitchFamily="66" charset="0"/>
                <a:ea typeface="Lato" panose="020F0502020204030203"/>
              </a:rPr>
              <a:t>:</a:t>
            </a:r>
            <a:r>
              <a:rPr lang="en-US" altLang="zh-CN" sz="1200" b="0" i="0" dirty="0">
                <a:solidFill>
                  <a:srgbClr val="000000"/>
                </a:solidFill>
                <a:latin typeface="Comic Sans MS" panose="030F0702030302020204" pitchFamily="66" charset="0"/>
                <a:ea typeface="Lato" panose="020F0502020204030203"/>
              </a:rPr>
              <a:t> Earnings of the astrologer from the session.</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netAmount</a:t>
            </a:r>
            <a:r>
              <a:rPr lang="en-US" altLang="zh-CN" sz="1200" b="1" i="0" dirty="0">
                <a:solidFill>
                  <a:srgbClr val="000000"/>
                </a:solidFill>
                <a:latin typeface="Comic Sans MS" panose="030F0702030302020204" pitchFamily="66" charset="0"/>
                <a:ea typeface="Lato" panose="020F0502020204030203"/>
              </a:rPr>
              <a:t>:</a:t>
            </a:r>
            <a:r>
              <a:rPr lang="en-US" altLang="zh-CN" sz="1200" b="0" i="0" dirty="0">
                <a:solidFill>
                  <a:srgbClr val="000000"/>
                </a:solidFill>
                <a:latin typeface="Comic Sans MS" panose="030F0702030302020204" pitchFamily="66" charset="0"/>
                <a:ea typeface="Lato" panose="020F0502020204030203"/>
              </a:rPr>
              <a:t> Net amount after deductions.</a:t>
            </a:r>
          </a:p>
          <a:p>
            <a:pPr fontAlgn="base">
              <a:spcBef>
                <a:spcPct val="0"/>
              </a:spcBef>
              <a:spcAft>
                <a:spcPct val="0"/>
              </a:spcAft>
              <a:buFont typeface="Arial" panose="020B0604020202020204"/>
              <a:buChar char="•"/>
            </a:pPr>
            <a:r>
              <a:rPr lang="en-US" altLang="zh-CN" sz="1200" b="1" i="0" dirty="0">
                <a:solidFill>
                  <a:srgbClr val="000000"/>
                </a:solidFill>
                <a:latin typeface="Comic Sans MS" panose="030F0702030302020204" pitchFamily="66" charset="0"/>
                <a:ea typeface="Lato" panose="020F0502020204030203"/>
              </a:rPr>
              <a:t>region:</a:t>
            </a:r>
            <a:r>
              <a:rPr lang="en-US" altLang="zh-CN" sz="1200" b="0" i="0" dirty="0">
                <a:solidFill>
                  <a:srgbClr val="000000"/>
                </a:solidFill>
                <a:latin typeface="Comic Sans MS" panose="030F0702030302020204" pitchFamily="66" charset="0"/>
                <a:ea typeface="Lato" panose="020F0502020204030203"/>
              </a:rPr>
              <a:t> Region of the user.</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userCallStatus</a:t>
            </a:r>
            <a:r>
              <a:rPr lang="en-US" altLang="zh-CN" sz="1200" b="1" i="0" dirty="0">
                <a:solidFill>
                  <a:srgbClr val="000000"/>
                </a:solidFill>
                <a:latin typeface="Comic Sans MS" panose="030F0702030302020204" pitchFamily="66" charset="0"/>
                <a:ea typeface="Lato" panose="020F0502020204030203"/>
              </a:rPr>
              <a:t>:</a:t>
            </a:r>
            <a:r>
              <a:rPr lang="en-US" altLang="zh-CN" sz="1200" b="0" i="0" dirty="0">
                <a:solidFill>
                  <a:srgbClr val="000000"/>
                </a:solidFill>
                <a:latin typeface="Comic Sans MS" panose="030F0702030302020204" pitchFamily="66" charset="0"/>
                <a:ea typeface="Lato" panose="020F0502020204030203"/>
              </a:rPr>
              <a:t> Status of the user's call.</a:t>
            </a:r>
          </a:p>
          <a:p>
            <a:pPr fontAlgn="base">
              <a:spcBef>
                <a:spcPct val="0"/>
              </a:spcBef>
              <a:spcAft>
                <a:spcPct val="0"/>
              </a:spcAft>
              <a:buFont typeface="Arial" panose="020B0604020202020204"/>
              <a:buChar char="•"/>
            </a:pPr>
            <a:r>
              <a:rPr lang="en-US" altLang="zh-CN" sz="1200" b="1" i="0" dirty="0" err="1">
                <a:solidFill>
                  <a:srgbClr val="000000"/>
                </a:solidFill>
                <a:latin typeface="Comic Sans MS" panose="030F0702030302020204" pitchFamily="66" charset="0"/>
                <a:ea typeface="Lato" panose="020F0502020204030203"/>
              </a:rPr>
              <a:t>userOnCallDuration</a:t>
            </a:r>
            <a:r>
              <a:rPr lang="en-US" altLang="zh-CN" sz="1200" b="1" i="0" dirty="0">
                <a:solidFill>
                  <a:srgbClr val="000000"/>
                </a:solidFill>
                <a:latin typeface="Comic Sans MS" panose="030F0702030302020204" pitchFamily="66" charset="0"/>
                <a:ea typeface="Lato" panose="020F0502020204030203"/>
              </a:rPr>
              <a:t>:</a:t>
            </a:r>
            <a:r>
              <a:rPr lang="en-US" altLang="zh-CN" sz="1200" b="0" i="0" dirty="0">
                <a:solidFill>
                  <a:srgbClr val="000000"/>
                </a:solidFill>
                <a:latin typeface="Comic Sans MS" panose="030F0702030302020204" pitchFamily="66" charset="0"/>
                <a:ea typeface="Lato" panose="020F0502020204030203"/>
              </a:rPr>
              <a:t> Duration of the user's call.</a:t>
            </a:r>
          </a:p>
          <a:p>
            <a:pPr fontAlgn="base">
              <a:spcBef>
                <a:spcPct val="0"/>
              </a:spcBef>
              <a:spcAft>
                <a:spcPct val="0"/>
              </a:spcAft>
              <a:buFont typeface="Arial" panose="020B0604020202020204"/>
              <a:buChar char="•"/>
            </a:pPr>
            <a:r>
              <a:rPr lang="en-US" altLang="zh-CN" sz="1200" b="1" i="0" dirty="0">
                <a:solidFill>
                  <a:srgbClr val="000000"/>
                </a:solidFill>
                <a:latin typeface="Comic Sans MS" panose="030F0702030302020204" pitchFamily="66" charset="0"/>
                <a:ea typeface="Lato" panose="020F0502020204030203"/>
              </a:rPr>
              <a:t>rating:</a:t>
            </a:r>
            <a:r>
              <a:rPr lang="en-US" altLang="zh-CN" sz="1200" b="0" i="0" dirty="0">
                <a:solidFill>
                  <a:srgbClr val="000000"/>
                </a:solidFill>
                <a:latin typeface="Comic Sans MS" panose="030F0702030302020204" pitchFamily="66" charset="0"/>
                <a:ea typeface="Lato" panose="020F0502020204030203"/>
              </a:rPr>
              <a:t> Rating assigned based on the session's status.</a:t>
            </a:r>
          </a:p>
          <a:p>
            <a:endParaRPr lang="en-IN" sz="1200" dirty="0"/>
          </a:p>
        </p:txBody>
      </p:sp>
    </p:spTree>
    <p:extLst>
      <p:ext uri="{BB962C8B-B14F-4D97-AF65-F5344CB8AC3E}">
        <p14:creationId xmlns:p14="http://schemas.microsoft.com/office/powerpoint/2010/main" val="1428167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99" name="Rectangle 98">
            <a:extLst>
              <a:ext uri="{FF2B5EF4-FFF2-40B4-BE49-F238E27FC236}">
                <a16:creationId xmlns:a16="http://schemas.microsoft.com/office/drawing/2014/main" id="{4BF9C6DD-09FD-3024-15A7-8A6C1009C917}"/>
              </a:ext>
            </a:extLst>
          </p:cNvPr>
          <p:cNvSpPr/>
          <p:nvPr/>
        </p:nvSpPr>
        <p:spPr>
          <a:xfrm>
            <a:off x="0" y="0"/>
            <a:ext cx="9144000" cy="746760"/>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86" name="Title 5">
            <a:extLst>
              <a:ext uri="{FF2B5EF4-FFF2-40B4-BE49-F238E27FC236}">
                <a16:creationId xmlns:a16="http://schemas.microsoft.com/office/drawing/2014/main" id="{BA47A451-A531-E255-AD79-603DD16FCCB4}"/>
              </a:ext>
            </a:extLst>
          </p:cNvPr>
          <p:cNvSpPr txBox="1">
            <a:spLocks/>
          </p:cNvSpPr>
          <p:nvPr/>
        </p:nvSpPr>
        <p:spPr>
          <a:xfrm>
            <a:off x="953135" y="107315"/>
            <a:ext cx="6376035" cy="746760"/>
          </a:xfr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altLang="en-US" sz="2800" b="1" u="sng" dirty="0">
                <a:solidFill>
                  <a:schemeClr val="tx1"/>
                </a:solidFill>
                <a:latin typeface="Algerian" panose="04020705040A02060702" charset="0"/>
                <a:cs typeface="Algerian" panose="04020705040A02060702" charset="0"/>
              </a:rPr>
              <a:t>AstroSage Data Snapshot</a:t>
            </a:r>
          </a:p>
        </p:txBody>
      </p:sp>
      <p:sp>
        <p:nvSpPr>
          <p:cNvPr id="87" name="Text Box 7">
            <a:extLst>
              <a:ext uri="{FF2B5EF4-FFF2-40B4-BE49-F238E27FC236}">
                <a16:creationId xmlns:a16="http://schemas.microsoft.com/office/drawing/2014/main" id="{B0542514-D210-F2A6-4CF3-01709CE45E8E}"/>
              </a:ext>
            </a:extLst>
          </p:cNvPr>
          <p:cNvSpPr txBox="1"/>
          <p:nvPr/>
        </p:nvSpPr>
        <p:spPr>
          <a:xfrm>
            <a:off x="129540" y="1092835"/>
            <a:ext cx="5692140" cy="3898265"/>
          </a:xfrm>
          <a:prstGeom prst="rect">
            <a:avLst/>
          </a:prstGeom>
          <a:noFill/>
        </p:spPr>
        <p:txBody>
          <a:bodyPr wrap="square" rtlCol="0">
            <a:noAutofit/>
          </a:bodyPr>
          <a:lstStyle/>
          <a:p>
            <a:r>
              <a:rPr lang="en-US" b="1" dirty="0">
                <a:latin typeface="Comic Sans MS" panose="030F0702030302020204" charset="0"/>
                <a:cs typeface="Comic Sans MS" panose="030F0702030302020204" charset="0"/>
              </a:rPr>
              <a:t>Number of Active </a:t>
            </a:r>
            <a:r>
              <a:rPr lang="en-IN" altLang="en-US" b="1" dirty="0">
                <a:latin typeface="Comic Sans MS" panose="030F0702030302020204" charset="0"/>
                <a:cs typeface="Comic Sans MS" panose="030F0702030302020204" charset="0"/>
              </a:rPr>
              <a:t>Gurus</a:t>
            </a:r>
            <a:r>
              <a:rPr lang="en-US" b="1" dirty="0">
                <a:latin typeface="Comic Sans MS" panose="030F0702030302020204" charset="0"/>
                <a:cs typeface="Comic Sans MS" panose="030F0702030302020204" charset="0"/>
              </a:rPr>
              <a:t>:</a:t>
            </a:r>
            <a:r>
              <a:rPr lang="en-US" dirty="0">
                <a:latin typeface="Comic Sans MS" panose="030F0702030302020204" charset="0"/>
                <a:cs typeface="Comic Sans MS" panose="030F0702030302020204" charset="0"/>
              </a:rPr>
              <a:t> </a:t>
            </a:r>
            <a:r>
              <a:rPr lang="en-IN" altLang="en-US" dirty="0">
                <a:latin typeface="Comic Sans MS" panose="030F0702030302020204" charset="0"/>
                <a:cs typeface="Comic Sans MS" panose="030F0702030302020204" charset="0"/>
              </a:rPr>
              <a:t>131</a:t>
            </a:r>
            <a:r>
              <a:rPr lang="en-US" dirty="0">
                <a:latin typeface="Comic Sans MS" panose="030F0702030302020204" charset="0"/>
                <a:cs typeface="Comic Sans MS" panose="030F0702030302020204" charset="0"/>
              </a:rPr>
              <a:t> </a:t>
            </a:r>
            <a:r>
              <a:rPr lang="en-IN" altLang="en-US" dirty="0">
                <a:latin typeface="Comic Sans MS" panose="030F0702030302020204" charset="0"/>
                <a:cs typeface="Comic Sans MS" panose="030F0702030302020204" charset="0"/>
              </a:rPr>
              <a:t>guru</a:t>
            </a:r>
            <a:r>
              <a:rPr lang="en-US" dirty="0">
                <a:latin typeface="Comic Sans MS" panose="030F0702030302020204" charset="0"/>
                <a:cs typeface="Comic Sans MS" panose="030F0702030302020204" charset="0"/>
              </a:rPr>
              <a:t>s, reflecting the extensive </a:t>
            </a:r>
            <a:r>
              <a:rPr lang="en-IN" altLang="en-US" dirty="0">
                <a:latin typeface="Comic Sans MS" panose="030F0702030302020204" charset="0"/>
                <a:cs typeface="Comic Sans MS" panose="030F0702030302020204" charset="0"/>
              </a:rPr>
              <a:t>availability.</a:t>
            </a:r>
            <a:endParaRPr lang="en-US" dirty="0">
              <a:latin typeface="Comic Sans MS" panose="030F0702030302020204" charset="0"/>
              <a:cs typeface="Comic Sans MS" panose="030F0702030302020204" charset="0"/>
            </a:endParaRPr>
          </a:p>
          <a:p>
            <a:r>
              <a:rPr lang="en-US" b="1" dirty="0">
                <a:latin typeface="Comic Sans MS" panose="030F0702030302020204" charset="0"/>
                <a:cs typeface="Comic Sans MS" panose="030F0702030302020204" charset="0"/>
              </a:rPr>
              <a:t>Geographical Coverage:</a:t>
            </a:r>
            <a:r>
              <a:rPr lang="en-US" dirty="0">
                <a:latin typeface="Comic Sans MS" panose="030F0702030302020204" charset="0"/>
                <a:cs typeface="Comic Sans MS" panose="030F0702030302020204" charset="0"/>
              </a:rPr>
              <a:t> </a:t>
            </a:r>
            <a:r>
              <a:rPr lang="en-IN" altLang="en-US" dirty="0">
                <a:latin typeface="Comic Sans MS" panose="030F0702030302020204" charset="0"/>
                <a:cs typeface="Comic Sans MS" panose="030F0702030302020204" charset="0"/>
              </a:rPr>
              <a:t>Since customer can access it online, so its coverage area is almost all over India.</a:t>
            </a:r>
          </a:p>
          <a:p>
            <a:r>
              <a:rPr lang="en-IN" altLang="en-US" dirty="0">
                <a:latin typeface="Comic Sans MS" panose="030F0702030302020204" charset="0"/>
                <a:cs typeface="Comic Sans MS" panose="030F0702030302020204" charset="0"/>
              </a:rPr>
              <a:t>            </a:t>
            </a:r>
            <a:endParaRPr lang="en-US" dirty="0">
              <a:latin typeface="Comic Sans MS" panose="030F0702030302020204" charset="0"/>
              <a:cs typeface="Comic Sans MS" panose="030F0702030302020204" charset="0"/>
            </a:endParaRPr>
          </a:p>
          <a:p>
            <a:endParaRPr lang="en-US" dirty="0">
              <a:latin typeface="Comic Sans MS" panose="030F0702030302020204" charset="0"/>
              <a:cs typeface="Comic Sans MS" panose="030F0702030302020204" charset="0"/>
            </a:endParaRPr>
          </a:p>
          <a:p>
            <a:r>
              <a:rPr lang="en-US" b="1" dirty="0">
                <a:latin typeface="Comic Sans MS" panose="030F0702030302020204" charset="0"/>
                <a:cs typeface="Comic Sans MS" panose="030F0702030302020204" charset="0"/>
              </a:rPr>
              <a:t>Data Cleaning and Preprocessing</a:t>
            </a:r>
          </a:p>
          <a:p>
            <a:pPr marL="285750" indent="-285750">
              <a:buFont typeface="Wingdings" panose="05000000000000000000" charset="0"/>
              <a:buChar char="ü"/>
            </a:pPr>
            <a:r>
              <a:rPr lang="en-US" dirty="0">
                <a:latin typeface="Comic Sans MS" panose="030F0702030302020204" charset="0"/>
                <a:cs typeface="Comic Sans MS" panose="030F0702030302020204" charset="0"/>
              </a:rPr>
              <a:t>Unified product categories for a consistent classification across the platform.</a:t>
            </a:r>
          </a:p>
          <a:p>
            <a:pPr marL="285750" indent="-285750">
              <a:buFont typeface="Wingdings" panose="05000000000000000000" charset="0"/>
              <a:buChar char="ü"/>
            </a:pPr>
            <a:r>
              <a:rPr lang="en-US" dirty="0">
                <a:latin typeface="Comic Sans MS" panose="030F0702030302020204" charset="0"/>
                <a:cs typeface="Comic Sans MS" panose="030F0702030302020204" charset="0"/>
              </a:rPr>
              <a:t>Normalized </a:t>
            </a:r>
            <a:r>
              <a:rPr lang="en-IN" altLang="en-US" dirty="0">
                <a:latin typeface="Comic Sans MS" panose="030F0702030302020204" charset="0"/>
                <a:cs typeface="Comic Sans MS" panose="030F0702030302020204" charset="0"/>
              </a:rPr>
              <a:t>guru</a:t>
            </a:r>
            <a:r>
              <a:rPr lang="en-US" dirty="0">
                <a:latin typeface="Comic Sans MS" panose="030F0702030302020204" charset="0"/>
                <a:cs typeface="Comic Sans MS" panose="030F0702030302020204" charset="0"/>
              </a:rPr>
              <a:t> names for accuracy in analysis.</a:t>
            </a:r>
          </a:p>
          <a:p>
            <a:pPr marL="285750" indent="-285750">
              <a:buFont typeface="Wingdings" panose="05000000000000000000" charset="0"/>
              <a:buChar char="ü"/>
            </a:pPr>
            <a:r>
              <a:rPr lang="en-US" dirty="0">
                <a:latin typeface="Comic Sans MS" panose="030F0702030302020204" charset="0"/>
                <a:cs typeface="Comic Sans MS" panose="030F0702030302020204" charset="0"/>
              </a:rPr>
              <a:t>Addressed missing values in </a:t>
            </a:r>
            <a:r>
              <a:rPr lang="en-IN" altLang="en-US" dirty="0">
                <a:latin typeface="Comic Sans MS" panose="030F0702030302020204" charset="0"/>
                <a:cs typeface="Comic Sans MS" panose="030F0702030302020204" charset="0"/>
              </a:rPr>
              <a:t>guru name</a:t>
            </a:r>
            <a:r>
              <a:rPr lang="en-US" dirty="0">
                <a:latin typeface="Comic Sans MS" panose="030F0702030302020204" charset="0"/>
                <a:cs typeface="Comic Sans MS" panose="030F0702030302020204" charset="0"/>
              </a:rPr>
              <a:t> data field to enhance data integrity.</a:t>
            </a:r>
          </a:p>
          <a:p>
            <a:pPr marL="285750" indent="-285750">
              <a:buFont typeface="Wingdings" panose="05000000000000000000" charset="0"/>
              <a:buChar char="ü"/>
            </a:pPr>
            <a:r>
              <a:rPr lang="en-US" dirty="0">
                <a:latin typeface="Comic Sans MS" panose="030F0702030302020204" charset="0"/>
                <a:cs typeface="Comic Sans MS" panose="030F0702030302020204" charset="0"/>
              </a:rPr>
              <a:t>This dataset allows for an in- depth understanding of </a:t>
            </a:r>
            <a:r>
              <a:rPr lang="en-IN" altLang="en-US" dirty="0">
                <a:latin typeface="Comic Sans MS" panose="030F0702030302020204" charset="0"/>
                <a:cs typeface="Comic Sans MS" panose="030F0702030302020204" charset="0"/>
              </a:rPr>
              <a:t>AstroSage</a:t>
            </a:r>
            <a:r>
              <a:rPr lang="en-US" dirty="0">
                <a:latin typeface="Comic Sans MS" panose="030F0702030302020204" charset="0"/>
                <a:cs typeface="Comic Sans MS" panose="030F0702030302020204" charset="0"/>
              </a:rPr>
              <a:t> market </a:t>
            </a:r>
            <a:r>
              <a:rPr lang="en-IN" altLang="en-US" dirty="0">
                <a:latin typeface="Comic Sans MS" panose="030F0702030302020204" charset="0"/>
                <a:cs typeface="Comic Sans MS" panose="030F0702030302020204" charset="0"/>
              </a:rPr>
              <a:t>    </a:t>
            </a:r>
            <a:r>
              <a:rPr lang="en-US" dirty="0">
                <a:latin typeface="Comic Sans MS" panose="030F0702030302020204" charset="0"/>
                <a:cs typeface="Comic Sans MS" panose="030F0702030302020204" charset="0"/>
              </a:rPr>
              <a:t>presence and operational scope.</a:t>
            </a:r>
          </a:p>
          <a:p>
            <a:pPr marL="285750" indent="-285750">
              <a:buFont typeface="Wingdings" panose="05000000000000000000" charset="0"/>
              <a:buChar char="ü"/>
            </a:pPr>
            <a:r>
              <a:rPr lang="en-US" dirty="0">
                <a:latin typeface="Comic Sans MS" panose="030F0702030302020204" charset="0"/>
                <a:cs typeface="Comic Sans MS" panose="030F0702030302020204" charset="0"/>
              </a:rPr>
              <a:t>High-quality data is crucial for analyzing sales trends, customer behavior, and seller performance.</a:t>
            </a:r>
          </a:p>
          <a:p>
            <a:endParaRPr lang="en-US" dirty="0">
              <a:latin typeface="Comic Sans MS" panose="030F0702030302020204" charset="0"/>
              <a:cs typeface="Comic Sans MS" panose="030F0702030302020204" charset="0"/>
            </a:endParaRPr>
          </a:p>
        </p:txBody>
      </p:sp>
      <p:pic>
        <p:nvPicPr>
          <p:cNvPr id="101" name="Picture 100" descr="Two colleagues planning on board with sticky notes">
            <a:extLst>
              <a:ext uri="{FF2B5EF4-FFF2-40B4-BE49-F238E27FC236}">
                <a16:creationId xmlns:a16="http://schemas.microsoft.com/office/drawing/2014/main" id="{D1E06E4C-17F3-A51E-3EC6-C942C9846109}"/>
              </a:ext>
            </a:extLst>
          </p:cNvPr>
          <p:cNvPicPr>
            <a:picLocks noChangeAspect="1"/>
          </p:cNvPicPr>
          <p:nvPr/>
        </p:nvPicPr>
        <p:blipFill>
          <a:blip r:embed="rId2"/>
          <a:stretch>
            <a:fillRect/>
          </a:stretch>
        </p:blipFill>
        <p:spPr>
          <a:xfrm>
            <a:off x="5821680" y="1316826"/>
            <a:ext cx="3077469" cy="2509848"/>
          </a:xfrm>
          <a:prstGeom prst="rect">
            <a:avLst/>
          </a:prstGeom>
        </p:spPr>
      </p:pic>
    </p:spTree>
    <p:extLst>
      <p:ext uri="{BB962C8B-B14F-4D97-AF65-F5344CB8AC3E}">
        <p14:creationId xmlns:p14="http://schemas.microsoft.com/office/powerpoint/2010/main" val="6827529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E7051B63-F6A9-967D-3757-C6CA5E0D8EA9}"/>
              </a:ext>
            </a:extLst>
          </p:cNvPr>
          <p:cNvSpPr/>
          <p:nvPr/>
        </p:nvSpPr>
        <p:spPr>
          <a:xfrm>
            <a:off x="0" y="0"/>
            <a:ext cx="9144000" cy="822960"/>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64" name="Title 5">
            <a:extLst>
              <a:ext uri="{FF2B5EF4-FFF2-40B4-BE49-F238E27FC236}">
                <a16:creationId xmlns:a16="http://schemas.microsoft.com/office/drawing/2014/main" id="{628FFB21-A079-7A40-0BB4-84F1138EA459}"/>
              </a:ext>
            </a:extLst>
          </p:cNvPr>
          <p:cNvSpPr/>
          <p:nvPr/>
        </p:nvSpPr>
        <p:spPr>
          <a:xfrm>
            <a:off x="442595" y="142875"/>
            <a:ext cx="6102350" cy="7467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1pPr>
            <a:lvl2pPr marR="0" lvl="1"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2pPr>
            <a:lvl3pPr marR="0" lvl="2"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3pPr>
            <a:lvl4pPr marR="0" lvl="3"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4pPr>
            <a:lvl5pPr marR="0" lvl="4"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5pPr>
            <a:lvl6pPr marR="0" lvl="5"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6pPr>
            <a:lvl7pPr marR="0" lvl="6"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7pPr>
            <a:lvl8pPr marR="0" lvl="7"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8pPr>
            <a:lvl9pPr marR="0" lvl="8"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9pPr>
          </a:lstStyle>
          <a:p>
            <a:r>
              <a:rPr lang="en-IN" altLang="en-US" sz="2800" dirty="0">
                <a:solidFill>
                  <a:schemeClr val="tx1"/>
                </a:solidFill>
                <a:latin typeface="Algerian" panose="04020705040A02060702" charset="0"/>
                <a:cs typeface="Algerian" panose="04020705040A02060702" charset="0"/>
              </a:rPr>
              <a:t>Analytical approach and Tool</a:t>
            </a:r>
          </a:p>
        </p:txBody>
      </p:sp>
      <p:sp>
        <p:nvSpPr>
          <p:cNvPr id="65" name="Text Box 7">
            <a:extLst>
              <a:ext uri="{FF2B5EF4-FFF2-40B4-BE49-F238E27FC236}">
                <a16:creationId xmlns:a16="http://schemas.microsoft.com/office/drawing/2014/main" id="{508F37A8-3BB6-2467-454C-C1FEA42A429D}"/>
              </a:ext>
            </a:extLst>
          </p:cNvPr>
          <p:cNvSpPr txBox="1"/>
          <p:nvPr/>
        </p:nvSpPr>
        <p:spPr>
          <a:xfrm>
            <a:off x="129540" y="1007110"/>
            <a:ext cx="5692140" cy="3898265"/>
          </a:xfrm>
          <a:prstGeom prst="rect">
            <a:avLst/>
          </a:prstGeom>
          <a:noFill/>
        </p:spPr>
        <p:txBody>
          <a:bodyPr wrap="square" rtlCol="0">
            <a:noAutofit/>
          </a:bodyPr>
          <a:lstStyle/>
          <a:p>
            <a:pPr marL="285750" indent="-285750">
              <a:buFont typeface="Wingdings" panose="05000000000000000000" charset="0"/>
              <a:buChar char="ü"/>
            </a:pPr>
            <a:r>
              <a:rPr b="1">
                <a:latin typeface="Comic Sans MS" panose="030F0702030302020204" charset="0"/>
                <a:cs typeface="Comic Sans MS" panose="030F0702030302020204" charset="0"/>
              </a:rPr>
              <a:t>Data Clea</a:t>
            </a:r>
            <a:r>
              <a:rPr lang="en-IN" b="1">
                <a:latin typeface="Comic Sans MS" panose="030F0702030302020204" charset="0"/>
                <a:cs typeface="Comic Sans MS" panose="030F0702030302020204" charset="0"/>
              </a:rPr>
              <a:t>n</a:t>
            </a:r>
            <a:r>
              <a:rPr b="1">
                <a:latin typeface="Comic Sans MS" panose="030F0702030302020204" charset="0"/>
                <a:cs typeface="Comic Sans MS" panose="030F0702030302020204" charset="0"/>
              </a:rPr>
              <a:t>ing:</a:t>
            </a:r>
            <a:r>
              <a:rPr>
                <a:latin typeface="Comic Sans MS" panose="030F0702030302020204" charset="0"/>
                <a:cs typeface="Comic Sans MS" panose="030F0702030302020204" charset="0"/>
              </a:rPr>
              <a:t> Utilized functionis like TRIM, CLEAN, a</a:t>
            </a:r>
            <a:r>
              <a:rPr lang="en-IN">
                <a:latin typeface="Comic Sans MS" panose="030F0702030302020204" charset="0"/>
                <a:cs typeface="Comic Sans MS" panose="030F0702030302020204" charset="0"/>
              </a:rPr>
              <a:t>n</a:t>
            </a:r>
            <a:r>
              <a:rPr>
                <a:latin typeface="Comic Sans MS" panose="030F0702030302020204" charset="0"/>
                <a:cs typeface="Comic Sans MS" panose="030F0702030302020204" charset="0"/>
              </a:rPr>
              <a:t>d Re</a:t>
            </a:r>
            <a:r>
              <a:rPr lang="en-IN">
                <a:latin typeface="Comic Sans MS" panose="030F0702030302020204" charset="0"/>
                <a:cs typeface="Comic Sans MS" panose="030F0702030302020204" charset="0"/>
              </a:rPr>
              <a:t>m</a:t>
            </a:r>
            <a:r>
              <a:rPr>
                <a:latin typeface="Comic Sans MS" panose="030F0702030302020204" charset="0"/>
                <a:cs typeface="Comic Sans MS" panose="030F0702030302020204" charset="0"/>
              </a:rPr>
              <a:t>ove Duplicates to e</a:t>
            </a:r>
            <a:r>
              <a:rPr lang="en-IN">
                <a:latin typeface="Comic Sans MS" panose="030F0702030302020204" charset="0"/>
                <a:cs typeface="Comic Sans MS" panose="030F0702030302020204" charset="0"/>
              </a:rPr>
              <a:t>n</a:t>
            </a:r>
            <a:r>
              <a:rPr>
                <a:latin typeface="Comic Sans MS" panose="030F0702030302020204" charset="0"/>
                <a:cs typeface="Comic Sans MS" panose="030F0702030302020204" charset="0"/>
              </a:rPr>
              <a:t>sure data accuracy.</a:t>
            </a:r>
          </a:p>
          <a:p>
            <a:endParaRPr>
              <a:latin typeface="Comic Sans MS" panose="030F0702030302020204" charset="0"/>
              <a:cs typeface="Comic Sans MS" panose="030F0702030302020204" charset="0"/>
            </a:endParaRPr>
          </a:p>
          <a:p>
            <a:pPr marL="285750" indent="-285750">
              <a:buFont typeface="Wingdings" panose="05000000000000000000" charset="0"/>
              <a:buChar char="ü"/>
            </a:pPr>
            <a:r>
              <a:rPr b="1">
                <a:latin typeface="Comic Sans MS" panose="030F0702030302020204" charset="0"/>
                <a:cs typeface="Comic Sans MS" panose="030F0702030302020204" charset="0"/>
              </a:rPr>
              <a:t>Data E</a:t>
            </a:r>
            <a:r>
              <a:rPr lang="en-IN" b="1">
                <a:latin typeface="Comic Sans MS" panose="030F0702030302020204" charset="0"/>
                <a:cs typeface="Comic Sans MS" panose="030F0702030302020204" charset="0"/>
              </a:rPr>
              <a:t>nrichment</a:t>
            </a:r>
            <a:r>
              <a:rPr b="1">
                <a:latin typeface="Comic Sans MS" panose="030F0702030302020204" charset="0"/>
                <a:cs typeface="Comic Sans MS" panose="030F0702030302020204" charset="0"/>
              </a:rPr>
              <a:t>:</a:t>
            </a:r>
            <a:r>
              <a:rPr>
                <a:latin typeface="Comic Sans MS" panose="030F0702030302020204" charset="0"/>
                <a:cs typeface="Comic Sans MS" panose="030F0702030302020204" charset="0"/>
              </a:rPr>
              <a:t> E</a:t>
            </a:r>
            <a:r>
              <a:rPr lang="en-IN">
                <a:latin typeface="Comic Sans MS" panose="030F0702030302020204" charset="0"/>
                <a:cs typeface="Comic Sans MS" panose="030F0702030302020204" charset="0"/>
              </a:rPr>
              <a:t>nhan</a:t>
            </a:r>
            <a:r>
              <a:rPr>
                <a:latin typeface="Comic Sans MS" panose="030F0702030302020204" charset="0"/>
                <a:cs typeface="Comic Sans MS" panose="030F0702030302020204" charset="0"/>
              </a:rPr>
              <a:t>ced the dataset with additional variables using </a:t>
            </a:r>
            <a:r>
              <a:rPr lang="en-IN">
                <a:latin typeface="Comic Sans MS" panose="030F0702030302020204" charset="0"/>
                <a:cs typeface="Comic Sans MS" panose="030F0702030302020204" charset="0"/>
              </a:rPr>
              <a:t>IFElse/ArrayFormulas</a:t>
            </a:r>
            <a:r>
              <a:rPr>
                <a:latin typeface="Comic Sans MS" panose="030F0702030302020204" charset="0"/>
                <a:cs typeface="Comic Sans MS" panose="030F0702030302020204" charset="0"/>
              </a:rPr>
              <a:t> to cross- refere</a:t>
            </a:r>
            <a:r>
              <a:rPr lang="en-IN">
                <a:latin typeface="Comic Sans MS" panose="030F0702030302020204" charset="0"/>
                <a:cs typeface="Comic Sans MS" panose="030F0702030302020204" charset="0"/>
              </a:rPr>
              <a:t>n</a:t>
            </a:r>
            <a:r>
              <a:rPr>
                <a:latin typeface="Comic Sans MS" panose="030F0702030302020204" charset="0"/>
                <a:cs typeface="Comic Sans MS" panose="030F0702030302020204" charset="0"/>
              </a:rPr>
              <a:t>ce external data sources.</a:t>
            </a:r>
          </a:p>
          <a:p>
            <a:endParaRPr b="1">
              <a:latin typeface="Comic Sans MS" panose="030F0702030302020204" charset="0"/>
              <a:cs typeface="Comic Sans MS" panose="030F0702030302020204" charset="0"/>
            </a:endParaRPr>
          </a:p>
          <a:p>
            <a:pPr marL="285750" indent="-285750">
              <a:buFont typeface="Wingdings" panose="05000000000000000000" charset="0"/>
              <a:buChar char="ü"/>
            </a:pPr>
            <a:r>
              <a:rPr b="1">
                <a:latin typeface="Comic Sans MS" panose="030F0702030302020204" charset="0"/>
                <a:cs typeface="Comic Sans MS" panose="030F0702030302020204" charset="0"/>
              </a:rPr>
              <a:t>Descriptive Analysis:</a:t>
            </a:r>
            <a:r>
              <a:rPr>
                <a:latin typeface="Comic Sans MS" panose="030F0702030302020204" charset="0"/>
                <a:cs typeface="Comic Sans MS" panose="030F0702030302020204" charset="0"/>
              </a:rPr>
              <a:t> Employed Pivot Tables for sü</a:t>
            </a:r>
            <a:r>
              <a:rPr lang="en-IN">
                <a:latin typeface="Comic Sans MS" panose="030F0702030302020204" charset="0"/>
                <a:cs typeface="Comic Sans MS" panose="030F0702030302020204" charset="0"/>
              </a:rPr>
              <a:t>mmorizing</a:t>
            </a:r>
            <a:r>
              <a:rPr>
                <a:latin typeface="Comic Sans MS" panose="030F0702030302020204" charset="0"/>
                <a:cs typeface="Comic Sans MS" panose="030F0702030302020204" charset="0"/>
              </a:rPr>
              <a:t> key metrics and Ide</a:t>
            </a:r>
            <a:r>
              <a:rPr lang="en-IN">
                <a:latin typeface="Comic Sans MS" panose="030F0702030302020204" charset="0"/>
                <a:cs typeface="Comic Sans MS" panose="030F0702030302020204" charset="0"/>
              </a:rPr>
              <a:t>n</a:t>
            </a:r>
            <a:r>
              <a:rPr>
                <a:latin typeface="Comic Sans MS" panose="030F0702030302020204" charset="0"/>
                <a:cs typeface="Comic Sans MS" panose="030F0702030302020204" charset="0"/>
              </a:rPr>
              <a:t>tifying </a:t>
            </a:r>
            <a:r>
              <a:rPr lang="en-IN">
                <a:latin typeface="Comic Sans MS" panose="030F0702030302020204" charset="0"/>
                <a:cs typeface="Comic Sans MS" panose="030F0702030302020204" charset="0"/>
              </a:rPr>
              <a:t>connection patterns</a:t>
            </a:r>
            <a:r>
              <a:rPr>
                <a:latin typeface="Comic Sans MS" panose="030F0702030302020204" charset="0"/>
                <a:cs typeface="Comic Sans MS" panose="030F0702030302020204" charset="0"/>
              </a:rPr>
              <a:t> across differ</a:t>
            </a:r>
            <a:r>
              <a:rPr lang="en-IN">
                <a:latin typeface="Comic Sans MS" panose="030F0702030302020204" charset="0"/>
                <a:cs typeface="Comic Sans MS" panose="030F0702030302020204" charset="0"/>
              </a:rPr>
              <a:t>ent</a:t>
            </a:r>
            <a:r>
              <a:rPr>
                <a:latin typeface="Comic Sans MS" panose="030F0702030302020204" charset="0"/>
                <a:cs typeface="Comic Sans MS" panose="030F0702030302020204" charset="0"/>
              </a:rPr>
              <a:t> </a:t>
            </a:r>
            <a:r>
              <a:rPr lang="en-IN">
                <a:latin typeface="Comic Sans MS" panose="030F0702030302020204" charset="0"/>
                <a:cs typeface="Comic Sans MS" panose="030F0702030302020204" charset="0"/>
              </a:rPr>
              <a:t>metrics</a:t>
            </a:r>
            <a:r>
              <a:rPr>
                <a:latin typeface="Comic Sans MS" panose="030F0702030302020204" charset="0"/>
                <a:cs typeface="Comic Sans MS" panose="030F0702030302020204" charset="0"/>
              </a:rPr>
              <a:t> a</a:t>
            </a:r>
            <a:r>
              <a:rPr lang="en-IN">
                <a:latin typeface="Comic Sans MS" panose="030F0702030302020204" charset="0"/>
                <a:cs typeface="Comic Sans MS" panose="030F0702030302020204" charset="0"/>
              </a:rPr>
              <a:t>n</a:t>
            </a:r>
            <a:r>
              <a:rPr>
                <a:latin typeface="Comic Sans MS" panose="030F0702030302020204" charset="0"/>
                <a:cs typeface="Comic Sans MS" panose="030F0702030302020204" charset="0"/>
              </a:rPr>
              <a:t>d product categories.</a:t>
            </a:r>
          </a:p>
          <a:p>
            <a:endParaRPr>
              <a:latin typeface="Comic Sans MS" panose="030F0702030302020204" charset="0"/>
              <a:cs typeface="Comic Sans MS" panose="030F0702030302020204" charset="0"/>
            </a:endParaRPr>
          </a:p>
          <a:p>
            <a:pPr marL="285750" indent="-285750">
              <a:buFont typeface="Wingdings" panose="05000000000000000000" charset="0"/>
              <a:buChar char="ü"/>
            </a:pPr>
            <a:r>
              <a:rPr b="1">
                <a:latin typeface="Comic Sans MS" panose="030F0702030302020204" charset="0"/>
                <a:cs typeface="Comic Sans MS" panose="030F0702030302020204" charset="0"/>
              </a:rPr>
              <a:t>Custo</a:t>
            </a:r>
            <a:r>
              <a:rPr lang="en-IN" b="1">
                <a:latin typeface="Comic Sans MS" panose="030F0702030302020204" charset="0"/>
                <a:cs typeface="Comic Sans MS" panose="030F0702030302020204" charset="0"/>
              </a:rPr>
              <a:t>me</a:t>
            </a:r>
            <a:r>
              <a:rPr b="1">
                <a:latin typeface="Comic Sans MS" panose="030F0702030302020204" charset="0"/>
                <a:cs typeface="Comic Sans MS" panose="030F0702030302020204" charset="0"/>
              </a:rPr>
              <a:t>r Seg</a:t>
            </a:r>
            <a:r>
              <a:rPr lang="en-IN" b="1">
                <a:latin typeface="Comic Sans MS" panose="030F0702030302020204" charset="0"/>
                <a:cs typeface="Comic Sans MS" panose="030F0702030302020204" charset="0"/>
              </a:rPr>
              <a:t>ment</a:t>
            </a:r>
            <a:r>
              <a:rPr b="1">
                <a:latin typeface="Comic Sans MS" panose="030F0702030302020204" charset="0"/>
                <a:cs typeface="Comic Sans MS" panose="030F0702030302020204" charset="0"/>
              </a:rPr>
              <a:t>ation:</a:t>
            </a:r>
            <a:r>
              <a:rPr>
                <a:latin typeface="Comic Sans MS" panose="030F0702030302020204" charset="0"/>
                <a:cs typeface="Comic Sans MS" panose="030F0702030302020204" charset="0"/>
              </a:rPr>
              <a:t> Applied SORT and FILTER functio</a:t>
            </a:r>
            <a:r>
              <a:rPr lang="en-IN">
                <a:latin typeface="Comic Sans MS" panose="030F0702030302020204" charset="0"/>
                <a:cs typeface="Comic Sans MS" panose="030F0702030302020204" charset="0"/>
              </a:rPr>
              <a:t>ns</a:t>
            </a:r>
            <a:r>
              <a:rPr>
                <a:latin typeface="Comic Sans MS" panose="030F0702030302020204" charset="0"/>
                <a:cs typeface="Comic Sans MS" panose="030F0702030302020204" charset="0"/>
              </a:rPr>
              <a:t> to classify customers based on </a:t>
            </a:r>
            <a:r>
              <a:rPr lang="en-IN">
                <a:latin typeface="Comic Sans MS" panose="030F0702030302020204" charset="0"/>
                <a:cs typeface="Comic Sans MS" panose="030F0702030302020204" charset="0"/>
              </a:rPr>
              <a:t>consultant type and time duration</a:t>
            </a:r>
            <a:r>
              <a:rPr>
                <a:latin typeface="Comic Sans MS" panose="030F0702030302020204" charset="0"/>
                <a:cs typeface="Comic Sans MS" panose="030F0702030302020204" charset="0"/>
              </a:rPr>
              <a:t>.</a:t>
            </a:r>
          </a:p>
          <a:p>
            <a:endParaRPr>
              <a:latin typeface="Comic Sans MS" panose="030F0702030302020204" charset="0"/>
              <a:cs typeface="Comic Sans MS" panose="030F0702030302020204" charset="0"/>
            </a:endParaRPr>
          </a:p>
          <a:p>
            <a:pPr marL="285750" indent="-285750">
              <a:buFont typeface="Wingdings" panose="05000000000000000000" charset="0"/>
              <a:buChar char="ü"/>
            </a:pPr>
            <a:r>
              <a:rPr b="1">
                <a:latin typeface="Comic Sans MS" panose="030F0702030302020204" charset="0"/>
                <a:cs typeface="Comic Sans MS" panose="030F0702030302020204" charset="0"/>
              </a:rPr>
              <a:t>Visualization:</a:t>
            </a:r>
            <a:r>
              <a:rPr>
                <a:latin typeface="Comic Sans MS" panose="030F0702030302020204" charset="0"/>
                <a:cs typeface="Comic Sans MS" panose="030F0702030302020204" charset="0"/>
              </a:rPr>
              <a:t> Created dy</a:t>
            </a:r>
            <a:r>
              <a:rPr lang="en-IN">
                <a:latin typeface="Comic Sans MS" panose="030F0702030302020204" charset="0"/>
                <a:cs typeface="Comic Sans MS" panose="030F0702030302020204" charset="0"/>
              </a:rPr>
              <a:t>nami</a:t>
            </a:r>
            <a:r>
              <a:rPr>
                <a:latin typeface="Comic Sans MS" panose="030F0702030302020204" charset="0"/>
                <a:cs typeface="Comic Sans MS" panose="030F0702030302020204" charset="0"/>
              </a:rPr>
              <a:t>c charts and dashboards for data representation, enabling interactive data exploration.</a:t>
            </a:r>
          </a:p>
        </p:txBody>
      </p:sp>
      <p:pic>
        <p:nvPicPr>
          <p:cNvPr id="74" name="Picture 73" descr="Magnifying glass showing decling performance">
            <a:extLst>
              <a:ext uri="{FF2B5EF4-FFF2-40B4-BE49-F238E27FC236}">
                <a16:creationId xmlns:a16="http://schemas.microsoft.com/office/drawing/2014/main" id="{8402D6FF-894D-5769-62B7-73F9E34AA6D9}"/>
              </a:ext>
            </a:extLst>
          </p:cNvPr>
          <p:cNvPicPr>
            <a:picLocks noChangeAspect="1"/>
          </p:cNvPicPr>
          <p:nvPr/>
        </p:nvPicPr>
        <p:blipFill>
          <a:blip r:embed="rId2"/>
          <a:stretch>
            <a:fillRect/>
          </a:stretch>
        </p:blipFill>
        <p:spPr>
          <a:xfrm>
            <a:off x="5861155" y="1567544"/>
            <a:ext cx="3194649" cy="2129246"/>
          </a:xfrm>
          <a:prstGeom prst="rect">
            <a:avLst/>
          </a:prstGeom>
        </p:spPr>
      </p:pic>
    </p:spTree>
    <p:extLst>
      <p:ext uri="{BB962C8B-B14F-4D97-AF65-F5344CB8AC3E}">
        <p14:creationId xmlns:p14="http://schemas.microsoft.com/office/powerpoint/2010/main" val="894756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BFEC550B-7914-BE58-FD7F-DEF0BE1E9BA2}"/>
              </a:ext>
            </a:extLst>
          </p:cNvPr>
          <p:cNvSpPr/>
          <p:nvPr/>
        </p:nvSpPr>
        <p:spPr>
          <a:xfrm>
            <a:off x="0" y="0"/>
            <a:ext cx="9144000" cy="618490"/>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14" name="Text Box 12">
            <a:extLst>
              <a:ext uri="{FF2B5EF4-FFF2-40B4-BE49-F238E27FC236}">
                <a16:creationId xmlns:a16="http://schemas.microsoft.com/office/drawing/2014/main" id="{52FB1FFF-9882-87D9-0EED-B74257A600B4}"/>
              </a:ext>
            </a:extLst>
          </p:cNvPr>
          <p:cNvSpPr txBox="1"/>
          <p:nvPr/>
        </p:nvSpPr>
        <p:spPr>
          <a:xfrm>
            <a:off x="4302034" y="882196"/>
            <a:ext cx="4039235" cy="1780540"/>
          </a:xfrm>
          <a:prstGeom prst="rect">
            <a:avLst/>
          </a:prstGeom>
          <a:noFill/>
        </p:spPr>
        <p:txBody>
          <a:bodyPr wrap="square" rtlCol="0">
            <a:noAutofit/>
          </a:bodyPr>
          <a:lstStyle/>
          <a:p>
            <a:pPr marL="285750" indent="-285750">
              <a:buFont typeface="Wingdings" panose="05000000000000000000" charset="0"/>
              <a:buChar char="ü"/>
            </a:pPr>
            <a:r>
              <a:rPr lang="en-IN" altLang="en-US" dirty="0">
                <a:latin typeface="Comic Sans MS" panose="030F0702030302020204" pitchFamily="66" charset="0"/>
              </a:rPr>
              <a:t>The largest average call volume is on </a:t>
            </a:r>
            <a:r>
              <a:rPr lang="en-IN" altLang="en-US" dirty="0" err="1">
                <a:latin typeface="Comic Sans MS" panose="030F0702030302020204" pitchFamily="66" charset="0"/>
              </a:rPr>
              <a:t>monday</a:t>
            </a:r>
            <a:r>
              <a:rPr lang="en-IN" altLang="en-US" dirty="0">
                <a:latin typeface="Comic Sans MS" panose="030F0702030302020204" pitchFamily="66" charset="0"/>
              </a:rPr>
              <a:t>, which is representing ~15% of total average call volume.</a:t>
            </a:r>
          </a:p>
          <a:p>
            <a:pPr marL="0" indent="0">
              <a:buFont typeface="Wingdings" panose="05000000000000000000" charset="0"/>
              <a:buNone/>
            </a:pPr>
            <a:endParaRPr lang="en-IN" altLang="en-US" dirty="0">
              <a:latin typeface="Comic Sans MS" panose="030F0702030302020204" pitchFamily="66" charset="0"/>
            </a:endParaRPr>
          </a:p>
          <a:p>
            <a:pPr marL="285750" indent="-285750">
              <a:buFont typeface="Wingdings" panose="05000000000000000000" charset="0"/>
              <a:buChar char="ü"/>
            </a:pPr>
            <a:r>
              <a:rPr lang="en-IN" altLang="en-US" dirty="0">
                <a:latin typeface="Comic Sans MS" panose="030F0702030302020204" pitchFamily="66" charset="0"/>
              </a:rPr>
              <a:t>Tuesday , </a:t>
            </a:r>
            <a:r>
              <a:rPr lang="en-IN" altLang="en-US" dirty="0" err="1">
                <a:latin typeface="Comic Sans MS" panose="030F0702030302020204" pitchFamily="66" charset="0"/>
              </a:rPr>
              <a:t>saturday</a:t>
            </a:r>
            <a:r>
              <a:rPr lang="en-IN" altLang="en-US" dirty="0">
                <a:latin typeface="Comic Sans MS" panose="030F0702030302020204" pitchFamily="66" charset="0"/>
              </a:rPr>
              <a:t> and Sunday are also an important segment for representing call volume   </a:t>
            </a:r>
          </a:p>
        </p:txBody>
      </p:sp>
      <p:sp>
        <p:nvSpPr>
          <p:cNvPr id="15" name="Text Box 13">
            <a:extLst>
              <a:ext uri="{FF2B5EF4-FFF2-40B4-BE49-F238E27FC236}">
                <a16:creationId xmlns:a16="http://schemas.microsoft.com/office/drawing/2014/main" id="{4068BE5D-92D1-0770-C680-08D1C72C470A}"/>
              </a:ext>
            </a:extLst>
          </p:cNvPr>
          <p:cNvSpPr txBox="1"/>
          <p:nvPr/>
        </p:nvSpPr>
        <p:spPr>
          <a:xfrm>
            <a:off x="4302033" y="2926442"/>
            <a:ext cx="4039235" cy="1780540"/>
          </a:xfrm>
          <a:prstGeom prst="rect">
            <a:avLst/>
          </a:prstGeom>
          <a:noFill/>
        </p:spPr>
        <p:txBody>
          <a:bodyPr wrap="square" rtlCol="0">
            <a:noAutofit/>
          </a:bodyPr>
          <a:lstStyle/>
          <a:p>
            <a:pPr marL="285750" indent="-285750">
              <a:buFont typeface="Wingdings" panose="05000000000000000000" charset="0"/>
              <a:buChar char="ü"/>
            </a:pPr>
            <a:r>
              <a:rPr lang="en-IN" altLang="en-US" dirty="0">
                <a:latin typeface="Comic Sans MS" panose="030F0702030302020204" pitchFamily="66" charset="0"/>
              </a:rPr>
              <a:t>Also majority of Sales are through call segments and some portion of Chats.</a:t>
            </a:r>
          </a:p>
          <a:p>
            <a:pPr marL="285750" indent="-285750">
              <a:buFont typeface="Wingdings" panose="05000000000000000000" charset="0"/>
              <a:buChar char="ü"/>
            </a:pPr>
            <a:endParaRPr lang="en-IN" altLang="en-US" dirty="0">
              <a:latin typeface="Comic Sans MS" panose="030F0702030302020204" pitchFamily="66" charset="0"/>
            </a:endParaRPr>
          </a:p>
          <a:p>
            <a:pPr marL="285750" indent="-285750">
              <a:buFont typeface="Wingdings" panose="05000000000000000000" charset="0"/>
              <a:buChar char="ü"/>
            </a:pPr>
            <a:r>
              <a:rPr lang="en-IN" altLang="en-US" dirty="0">
                <a:latin typeface="Comic Sans MS" panose="030F0702030302020204" pitchFamily="66" charset="0"/>
              </a:rPr>
              <a:t>AstroSage should consider implementing technologies and hiring skilled agents to increase the proportion of complementary and </a:t>
            </a:r>
            <a:r>
              <a:rPr lang="en-IN" altLang="en-US" dirty="0" err="1">
                <a:latin typeface="Comic Sans MS" panose="030F0702030302020204" pitchFamily="66" charset="0"/>
              </a:rPr>
              <a:t>public_live_calls</a:t>
            </a:r>
            <a:r>
              <a:rPr lang="en-IN" altLang="en-US" dirty="0">
                <a:latin typeface="Comic Sans MS" panose="030F0702030302020204" pitchFamily="66" charset="0"/>
              </a:rPr>
              <a:t>.</a:t>
            </a:r>
          </a:p>
          <a:p>
            <a:pPr marL="0" indent="0">
              <a:buFont typeface="Wingdings" panose="05000000000000000000" charset="0"/>
              <a:buNone/>
            </a:pPr>
            <a:endParaRPr lang="en-IN" altLang="en-US" dirty="0"/>
          </a:p>
          <a:p>
            <a:pPr marL="285750" indent="-285750">
              <a:buFont typeface="Wingdings" panose="05000000000000000000" charset="0"/>
              <a:buChar char="ü"/>
            </a:pPr>
            <a:endParaRPr lang="en-IN" altLang="en-US" dirty="0"/>
          </a:p>
        </p:txBody>
      </p:sp>
      <p:sp>
        <p:nvSpPr>
          <p:cNvPr id="17" name="Title 5">
            <a:extLst>
              <a:ext uri="{FF2B5EF4-FFF2-40B4-BE49-F238E27FC236}">
                <a16:creationId xmlns:a16="http://schemas.microsoft.com/office/drawing/2014/main" id="{AB446221-7016-3818-A24F-C6F3C7DF748B}"/>
              </a:ext>
            </a:extLst>
          </p:cNvPr>
          <p:cNvSpPr/>
          <p:nvPr/>
        </p:nvSpPr>
        <p:spPr>
          <a:xfrm>
            <a:off x="2543175" y="0"/>
            <a:ext cx="4335780" cy="7467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1pPr>
            <a:lvl2pPr marR="0" lvl="1"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2pPr>
            <a:lvl3pPr marR="0" lvl="2"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3pPr>
            <a:lvl4pPr marR="0" lvl="3"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4pPr>
            <a:lvl5pPr marR="0" lvl="4"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5pPr>
            <a:lvl6pPr marR="0" lvl="5"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6pPr>
            <a:lvl7pPr marR="0" lvl="6"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7pPr>
            <a:lvl8pPr marR="0" lvl="7"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8pPr>
            <a:lvl9pPr marR="0" lvl="8"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9pPr>
          </a:lstStyle>
          <a:p>
            <a:r>
              <a:rPr lang="en-IN" altLang="en-US" sz="2400" u="sng" dirty="0" err="1">
                <a:solidFill>
                  <a:schemeClr val="tx1"/>
                </a:solidFill>
                <a:latin typeface="Algerian" panose="04020705040A02060702" charset="0"/>
                <a:cs typeface="Algerian" panose="04020705040A02060702" charset="0"/>
              </a:rPr>
              <a:t>Avg</a:t>
            </a:r>
            <a:r>
              <a:rPr lang="en-IN" altLang="en-US" sz="2400" u="sng" dirty="0">
                <a:solidFill>
                  <a:schemeClr val="tx1"/>
                </a:solidFill>
                <a:latin typeface="Algerian" panose="04020705040A02060702" charset="0"/>
                <a:cs typeface="Algerian" panose="04020705040A02060702" charset="0"/>
              </a:rPr>
              <a:t> Call Volume</a:t>
            </a:r>
          </a:p>
        </p:txBody>
      </p:sp>
      <p:graphicFrame>
        <p:nvGraphicFramePr>
          <p:cNvPr id="19" name="Chart 18">
            <a:extLst>
              <a:ext uri="{FF2B5EF4-FFF2-40B4-BE49-F238E27FC236}">
                <a16:creationId xmlns:a16="http://schemas.microsoft.com/office/drawing/2014/main" id="{1D74C141-B0EE-8AAC-F691-732C089D5DD3}"/>
              </a:ext>
            </a:extLst>
          </p:cNvPr>
          <p:cNvGraphicFramePr>
            <a:graphicFrameLocks/>
          </p:cNvGraphicFramePr>
          <p:nvPr>
            <p:extLst>
              <p:ext uri="{D42A27DB-BD31-4B8C-83A1-F6EECF244321}">
                <p14:modId xmlns:p14="http://schemas.microsoft.com/office/powerpoint/2010/main" val="298380439"/>
              </p:ext>
            </p:extLst>
          </p:nvPr>
        </p:nvGraphicFramePr>
        <p:xfrm>
          <a:off x="437243" y="1235256"/>
          <a:ext cx="3227268" cy="251396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 name="Chart 1">
            <a:extLst>
              <a:ext uri="{FF2B5EF4-FFF2-40B4-BE49-F238E27FC236}">
                <a16:creationId xmlns:a16="http://schemas.microsoft.com/office/drawing/2014/main" id="{64E5ACBC-F5F7-C94A-A859-BF498F60993A}"/>
              </a:ext>
            </a:extLst>
          </p:cNvPr>
          <p:cNvGraphicFramePr>
            <a:graphicFrameLocks/>
          </p:cNvGraphicFramePr>
          <p:nvPr>
            <p:extLst>
              <p:ext uri="{D42A27DB-BD31-4B8C-83A1-F6EECF244321}">
                <p14:modId xmlns:p14="http://schemas.microsoft.com/office/powerpoint/2010/main" val="244381821"/>
              </p:ext>
            </p:extLst>
          </p:nvPr>
        </p:nvGraphicFramePr>
        <p:xfrm>
          <a:off x="129540" y="1315176"/>
          <a:ext cx="3671751" cy="28192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02697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523E28B-787C-9FEE-92B4-77FED82820DD}"/>
              </a:ext>
            </a:extLst>
          </p:cNvPr>
          <p:cNvSpPr/>
          <p:nvPr/>
        </p:nvSpPr>
        <p:spPr>
          <a:xfrm>
            <a:off x="0" y="0"/>
            <a:ext cx="9144000" cy="809897"/>
          </a:xfrm>
          <a:prstGeom prst="rect">
            <a:avLst/>
          </a:prstGeom>
          <a:gradFill>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84719590-424C-98F1-497B-3F13B3749219}"/>
              </a:ext>
            </a:extLst>
          </p:cNvPr>
          <p:cNvSpPr txBox="1"/>
          <p:nvPr/>
        </p:nvSpPr>
        <p:spPr>
          <a:xfrm>
            <a:off x="1874521" y="171603"/>
            <a:ext cx="5081450" cy="461665"/>
          </a:xfrm>
          <a:prstGeom prst="rect">
            <a:avLst/>
          </a:prstGeom>
          <a:noFill/>
        </p:spPr>
        <p:txBody>
          <a:bodyPr wrap="square" rtlCol="0">
            <a:spAutoFit/>
          </a:bodyPr>
          <a:lstStyle/>
          <a:p>
            <a:r>
              <a:rPr lang="en-GB" sz="2400" b="1" dirty="0">
                <a:solidFill>
                  <a:schemeClr val="tx1"/>
                </a:solidFill>
                <a:latin typeface="Algerian" panose="04020705040A02060702" pitchFamily="82" charset="0"/>
                <a:ea typeface="Arial" panose="020B0604020202020204" pitchFamily="34" charset="0"/>
              </a:rPr>
              <a:t>T</a:t>
            </a:r>
            <a:r>
              <a:rPr lang="en-GB" sz="2400" b="1" dirty="0">
                <a:solidFill>
                  <a:schemeClr val="tx1"/>
                </a:solidFill>
                <a:effectLst/>
                <a:latin typeface="Algerian" panose="04020705040A02060702" pitchFamily="82" charset="0"/>
                <a:ea typeface="Arial" panose="020B0604020202020204" pitchFamily="34" charset="0"/>
              </a:rPr>
              <a:t>he Total sales generated </a:t>
            </a:r>
            <a:endParaRPr lang="en-IN" sz="2400" b="1" dirty="0">
              <a:solidFill>
                <a:schemeClr val="tx1"/>
              </a:solidFill>
              <a:latin typeface="Algerian" panose="04020705040A02060702" pitchFamily="82" charset="0"/>
            </a:endParaRPr>
          </a:p>
        </p:txBody>
      </p:sp>
      <p:sp>
        <p:nvSpPr>
          <p:cNvPr id="4" name="TextBox 3">
            <a:extLst>
              <a:ext uri="{FF2B5EF4-FFF2-40B4-BE49-F238E27FC236}">
                <a16:creationId xmlns:a16="http://schemas.microsoft.com/office/drawing/2014/main" id="{136D7C0F-DBA8-1B72-C335-A1CCF63822D1}"/>
              </a:ext>
            </a:extLst>
          </p:cNvPr>
          <p:cNvSpPr txBox="1"/>
          <p:nvPr/>
        </p:nvSpPr>
        <p:spPr>
          <a:xfrm>
            <a:off x="4963886" y="1345820"/>
            <a:ext cx="3461657" cy="2677656"/>
          </a:xfrm>
          <a:prstGeom prst="rect">
            <a:avLst/>
          </a:prstGeom>
          <a:noFill/>
        </p:spPr>
        <p:txBody>
          <a:bodyPr wrap="square" rtlCol="0">
            <a:spAutoFit/>
          </a:bodyPr>
          <a:lstStyle/>
          <a:p>
            <a:r>
              <a:rPr lang="en-IN" altLang="en-US" dirty="0">
                <a:latin typeface="Comic Sans MS" panose="030F0702030302020204" pitchFamily="66" charset="0"/>
              </a:rPr>
              <a:t>1. Also majority of Sales are through call segments and some portion of Chats.</a:t>
            </a:r>
          </a:p>
          <a:p>
            <a:pPr marL="285750" indent="-285750">
              <a:buFont typeface="Wingdings" panose="05000000000000000000" charset="0"/>
              <a:buChar char="ü"/>
            </a:pPr>
            <a:endParaRPr lang="en-IN" altLang="en-US" dirty="0">
              <a:latin typeface="Comic Sans MS" panose="030F0702030302020204" pitchFamily="66" charset="0"/>
            </a:endParaRPr>
          </a:p>
          <a:p>
            <a:r>
              <a:rPr lang="en-IN" altLang="en-US" dirty="0">
                <a:latin typeface="Comic Sans MS" panose="030F0702030302020204" pitchFamily="66" charset="0"/>
              </a:rPr>
              <a:t>2.AstroSage should consider implementing technologies and hiring skilled agents to increase the proportion of complementary and </a:t>
            </a:r>
            <a:r>
              <a:rPr lang="en-IN" altLang="en-US" dirty="0" err="1">
                <a:latin typeface="Comic Sans MS" panose="030F0702030302020204" pitchFamily="66" charset="0"/>
              </a:rPr>
              <a:t>public_live_calls</a:t>
            </a:r>
            <a:r>
              <a:rPr lang="en-IN" altLang="en-US" dirty="0">
                <a:latin typeface="Comic Sans MS" panose="030F0702030302020204" pitchFamily="66" charset="0"/>
              </a:rPr>
              <a:t>.</a:t>
            </a:r>
          </a:p>
          <a:p>
            <a:pPr marL="0" indent="0">
              <a:buFont typeface="Wingdings" panose="05000000000000000000" charset="0"/>
              <a:buNone/>
            </a:pPr>
            <a:endParaRPr lang="en-IN" altLang="en-US" dirty="0"/>
          </a:p>
          <a:p>
            <a:pPr marL="285750" indent="-285750">
              <a:buFont typeface="Wingdings" panose="05000000000000000000" charset="0"/>
              <a:buChar char="ü"/>
            </a:pPr>
            <a:endParaRPr lang="en-IN" altLang="en-US" dirty="0"/>
          </a:p>
          <a:p>
            <a:endParaRPr lang="en-IN" dirty="0"/>
          </a:p>
        </p:txBody>
      </p:sp>
      <p:graphicFrame>
        <p:nvGraphicFramePr>
          <p:cNvPr id="5" name="Chart 4">
            <a:extLst>
              <a:ext uri="{FF2B5EF4-FFF2-40B4-BE49-F238E27FC236}">
                <a16:creationId xmlns:a16="http://schemas.microsoft.com/office/drawing/2014/main" id="{9E7CEDE2-9E0F-31FA-F266-D7C9D1E34081}"/>
              </a:ext>
            </a:extLst>
          </p:cNvPr>
          <p:cNvGraphicFramePr>
            <a:graphicFrameLocks/>
          </p:cNvGraphicFramePr>
          <p:nvPr>
            <p:extLst>
              <p:ext uri="{D42A27DB-BD31-4B8C-83A1-F6EECF244321}">
                <p14:modId xmlns:p14="http://schemas.microsoft.com/office/powerpoint/2010/main" val="4242336513"/>
              </p:ext>
            </p:extLst>
          </p:nvPr>
        </p:nvGraphicFramePr>
        <p:xfrm>
          <a:off x="222068" y="1295129"/>
          <a:ext cx="4140925" cy="285886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23113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CD71A427-FF26-C199-952C-566A4250EDD8}"/>
              </a:ext>
            </a:extLst>
          </p:cNvPr>
          <p:cNvSpPr/>
          <p:nvPr/>
        </p:nvSpPr>
        <p:spPr>
          <a:xfrm>
            <a:off x="0" y="-2586"/>
            <a:ext cx="9144000" cy="633549"/>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3" name="Title 5">
            <a:extLst>
              <a:ext uri="{FF2B5EF4-FFF2-40B4-BE49-F238E27FC236}">
                <a16:creationId xmlns:a16="http://schemas.microsoft.com/office/drawing/2014/main" id="{AC98AC63-132B-DE63-130B-43DFCC0E756B}"/>
              </a:ext>
            </a:extLst>
          </p:cNvPr>
          <p:cNvSpPr/>
          <p:nvPr/>
        </p:nvSpPr>
        <p:spPr>
          <a:xfrm>
            <a:off x="2543175" y="0"/>
            <a:ext cx="4335780" cy="7467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1pPr>
            <a:lvl2pPr marR="0" lvl="1"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2pPr>
            <a:lvl3pPr marR="0" lvl="2"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3pPr>
            <a:lvl4pPr marR="0" lvl="3"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4pPr>
            <a:lvl5pPr marR="0" lvl="4"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5pPr>
            <a:lvl6pPr marR="0" lvl="5"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6pPr>
            <a:lvl7pPr marR="0" lvl="6"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7pPr>
            <a:lvl8pPr marR="0" lvl="7"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8pPr>
            <a:lvl9pPr marR="0" lvl="8" algn="l" rtl="0">
              <a:lnSpc>
                <a:spcPct val="100000"/>
              </a:lnSpc>
              <a:spcBef>
                <a:spcPts val="0"/>
              </a:spcBef>
              <a:spcAft>
                <a:spcPts val="0"/>
              </a:spcAft>
              <a:buClr>
                <a:schemeClr val="dk2"/>
              </a:buClr>
              <a:buSzPts val="3400"/>
              <a:buFont typeface="Fjalla One"/>
              <a:buNone/>
              <a:defRPr sz="3400" b="1" i="0" u="none" strike="noStrike" cap="none">
                <a:solidFill>
                  <a:schemeClr val="dk2"/>
                </a:solidFill>
                <a:latin typeface="Fjalla One"/>
                <a:ea typeface="Fjalla One"/>
                <a:cs typeface="Fjalla One"/>
                <a:sym typeface="Fjalla One"/>
              </a:defRPr>
            </a:lvl9pPr>
          </a:lstStyle>
          <a:p>
            <a:r>
              <a:rPr lang="en-IN" altLang="en-US" sz="2400" u="sng" dirty="0">
                <a:solidFill>
                  <a:schemeClr val="tx1"/>
                </a:solidFill>
                <a:latin typeface="Algerian" panose="04020705040A02060702" charset="0"/>
                <a:cs typeface="Algerian" panose="04020705040A02060702" charset="0"/>
              </a:rPr>
              <a:t>User Ratings</a:t>
            </a:r>
          </a:p>
        </p:txBody>
      </p:sp>
      <p:sp>
        <p:nvSpPr>
          <p:cNvPr id="15" name="Text Box 17">
            <a:extLst>
              <a:ext uri="{FF2B5EF4-FFF2-40B4-BE49-F238E27FC236}">
                <a16:creationId xmlns:a16="http://schemas.microsoft.com/office/drawing/2014/main" id="{038F0A85-6C75-8036-1D01-3FE7A1D1EC20}"/>
              </a:ext>
            </a:extLst>
          </p:cNvPr>
          <p:cNvSpPr txBox="1"/>
          <p:nvPr/>
        </p:nvSpPr>
        <p:spPr>
          <a:xfrm>
            <a:off x="4459877" y="831532"/>
            <a:ext cx="4039235" cy="2054860"/>
          </a:xfrm>
          <a:prstGeom prst="rect">
            <a:avLst/>
          </a:prstGeom>
          <a:noFill/>
        </p:spPr>
        <p:txBody>
          <a:bodyPr wrap="square" rtlCol="0">
            <a:noAutofit/>
          </a:bodyPr>
          <a:lstStyle/>
          <a:p>
            <a:pPr marL="285750" indent="-285750">
              <a:buFont typeface="Wingdings" panose="05000000000000000000" charset="0"/>
              <a:buChar char="ü"/>
            </a:pPr>
            <a:r>
              <a:rPr lang="en-IN" altLang="en-US" dirty="0">
                <a:latin typeface="Comic Sans MS" panose="030F0702030302020204" pitchFamily="66" charset="0"/>
              </a:rPr>
              <a:t>From the analysis and by seeing the chart it can be clearly seen that rating users are more compared to other ratings users.</a:t>
            </a:r>
          </a:p>
          <a:p>
            <a:pPr marL="285750" indent="-285750">
              <a:buFont typeface="Wingdings" panose="05000000000000000000" charset="0"/>
              <a:buChar char="ü"/>
            </a:pPr>
            <a:endParaRPr lang="en-IN" altLang="en-US" dirty="0">
              <a:latin typeface="Comic Sans MS" panose="030F0702030302020204" pitchFamily="66" charset="0"/>
            </a:endParaRPr>
          </a:p>
          <a:p>
            <a:pPr marL="285750" indent="-285750">
              <a:buFont typeface="Wingdings" panose="05000000000000000000" charset="0"/>
              <a:buChar char="ü"/>
            </a:pPr>
            <a:r>
              <a:rPr lang="en-IN" altLang="en-US" dirty="0">
                <a:latin typeface="Comic Sans MS" panose="030F0702030302020204" pitchFamily="66" charset="0"/>
              </a:rPr>
              <a:t>Also highest rating </a:t>
            </a:r>
            <a:r>
              <a:rPr lang="en-IN" altLang="en-US" dirty="0" err="1">
                <a:latin typeface="Comic Sans MS" panose="030F0702030302020204" pitchFamily="66" charset="0"/>
              </a:rPr>
              <a:t>i.e.rated</a:t>
            </a:r>
            <a:r>
              <a:rPr lang="en-IN" altLang="en-US" dirty="0">
                <a:latin typeface="Comic Sans MS" panose="030F0702030302020204" pitchFamily="66" charset="0"/>
              </a:rPr>
              <a:t> users are less and mostly rating is averaging around 2.5-3. </a:t>
            </a:r>
          </a:p>
          <a:p>
            <a:pPr marL="285750" indent="-285750">
              <a:buFont typeface="Wingdings" panose="05000000000000000000" charset="0"/>
              <a:buChar char="ü"/>
            </a:pPr>
            <a:endParaRPr lang="en-IN" altLang="en-US" dirty="0"/>
          </a:p>
        </p:txBody>
      </p:sp>
      <p:sp>
        <p:nvSpPr>
          <p:cNvPr id="16" name="Text Box 18">
            <a:extLst>
              <a:ext uri="{FF2B5EF4-FFF2-40B4-BE49-F238E27FC236}">
                <a16:creationId xmlns:a16="http://schemas.microsoft.com/office/drawing/2014/main" id="{9C9C2DF5-6E74-6F6F-D774-8BE277315D4E}"/>
              </a:ext>
            </a:extLst>
          </p:cNvPr>
          <p:cNvSpPr txBox="1"/>
          <p:nvPr/>
        </p:nvSpPr>
        <p:spPr>
          <a:xfrm>
            <a:off x="4394563" y="2971165"/>
            <a:ext cx="3794125" cy="1858645"/>
          </a:xfrm>
          <a:prstGeom prst="rect">
            <a:avLst/>
          </a:prstGeom>
          <a:noFill/>
        </p:spPr>
        <p:txBody>
          <a:bodyPr wrap="square" rtlCol="0">
            <a:noAutofit/>
          </a:bodyPr>
          <a:lstStyle/>
          <a:p>
            <a:pPr marL="285750" indent="-285750">
              <a:buFont typeface="Wingdings" panose="05000000000000000000" charset="0"/>
              <a:buChar char="ü"/>
            </a:pPr>
            <a:r>
              <a:rPr lang="en-IN" altLang="en-US" dirty="0">
                <a:latin typeface="Comic Sans MS" panose="030F0702030302020204" pitchFamily="66" charset="0"/>
              </a:rPr>
              <a:t>So </a:t>
            </a:r>
            <a:r>
              <a:rPr lang="en-IN" altLang="en-US" dirty="0" err="1">
                <a:latin typeface="Comic Sans MS" panose="030F0702030302020204" pitchFamily="66" charset="0"/>
              </a:rPr>
              <a:t>astrosage</a:t>
            </a:r>
            <a:r>
              <a:rPr lang="en-IN" altLang="en-US" dirty="0">
                <a:latin typeface="Comic Sans MS" panose="030F0702030302020204" pitchFamily="66" charset="0"/>
              </a:rPr>
              <a:t> should focus on improving gurus skills and abilities</a:t>
            </a:r>
          </a:p>
          <a:p>
            <a:pPr marL="285750" indent="-285750">
              <a:buFont typeface="Wingdings" panose="05000000000000000000" charset="0"/>
              <a:buChar char="ü"/>
            </a:pPr>
            <a:endParaRPr lang="en-IN" altLang="en-US" dirty="0">
              <a:latin typeface="Comic Sans MS" panose="030F0702030302020204" pitchFamily="66" charset="0"/>
            </a:endParaRPr>
          </a:p>
          <a:p>
            <a:pPr marL="285750" indent="-285750">
              <a:buFont typeface="Wingdings" panose="05000000000000000000" charset="0"/>
              <a:buChar char="ü"/>
            </a:pPr>
            <a:r>
              <a:rPr lang="en-IN" altLang="en-US" dirty="0">
                <a:latin typeface="Comic Sans MS" panose="030F0702030302020204" pitchFamily="66" charset="0"/>
              </a:rPr>
              <a:t>AstroSage should consider implementing technologies and  increase the user ratings</a:t>
            </a:r>
          </a:p>
          <a:p>
            <a:pPr marL="0" indent="0">
              <a:buFont typeface="Wingdings" panose="05000000000000000000" charset="0"/>
              <a:buNone/>
            </a:pPr>
            <a:endParaRPr lang="en-IN" altLang="en-US" sz="1000" dirty="0"/>
          </a:p>
          <a:p>
            <a:pPr marL="285750" indent="-285750">
              <a:buFont typeface="Wingdings" panose="05000000000000000000" charset="0"/>
              <a:buChar char="ü"/>
            </a:pPr>
            <a:endParaRPr lang="en-IN" altLang="en-US" sz="1000" dirty="0"/>
          </a:p>
          <a:p>
            <a:pPr marL="285750" indent="-285750">
              <a:buFont typeface="Wingdings" panose="05000000000000000000" charset="0"/>
              <a:buChar char="ü"/>
            </a:pPr>
            <a:endParaRPr lang="en-IN" altLang="en-US" sz="1000" dirty="0"/>
          </a:p>
        </p:txBody>
      </p:sp>
      <p:graphicFrame>
        <p:nvGraphicFramePr>
          <p:cNvPr id="2" name="Chart 1">
            <a:extLst>
              <a:ext uri="{FF2B5EF4-FFF2-40B4-BE49-F238E27FC236}">
                <a16:creationId xmlns:a16="http://schemas.microsoft.com/office/drawing/2014/main" id="{4F9A10B1-D6C5-F6C1-B164-D36CD54DBA5C}"/>
              </a:ext>
            </a:extLst>
          </p:cNvPr>
          <p:cNvGraphicFramePr>
            <a:graphicFrameLocks/>
          </p:cNvGraphicFramePr>
          <p:nvPr>
            <p:extLst>
              <p:ext uri="{D42A27DB-BD31-4B8C-83A1-F6EECF244321}">
                <p14:modId xmlns:p14="http://schemas.microsoft.com/office/powerpoint/2010/main" val="4065481881"/>
              </p:ext>
            </p:extLst>
          </p:nvPr>
        </p:nvGraphicFramePr>
        <p:xfrm>
          <a:off x="304119" y="1527402"/>
          <a:ext cx="3915184" cy="219487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39465816"/>
      </p:ext>
    </p:extLst>
  </p:cSld>
  <p:clrMapOvr>
    <a:masterClrMapping/>
  </p:clrMapOvr>
</p:sld>
</file>

<file path=ppt/theme/theme1.xml><?xml version="1.0" encoding="utf-8"?>
<a:theme xmlns:a="http://schemas.openxmlformats.org/drawingml/2006/main" name="newton">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TM03457452[[fn=Celestial]]</Template>
  <TotalTime>754</TotalTime>
  <Words>1490</Words>
  <Application>Microsoft Office PowerPoint</Application>
  <PresentationFormat>On-screen Show (16:9)</PresentationFormat>
  <Paragraphs>165</Paragraphs>
  <Slides>18</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Algerian</vt:lpstr>
      <vt:lpstr>Wingdings</vt:lpstr>
      <vt:lpstr>Lato</vt:lpstr>
      <vt:lpstr>Imprint MT Shadow</vt:lpstr>
      <vt:lpstr>Bahnschrift SemiLight Condensed</vt:lpstr>
      <vt:lpstr>Arial</vt:lpstr>
      <vt:lpstr>Comic Sans MS</vt:lpstr>
      <vt:lpstr>Roboto</vt:lpstr>
      <vt:lpstr>newton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Shubham _</cp:lastModifiedBy>
  <cp:revision>15</cp:revision>
  <dcterms:modified xsi:type="dcterms:W3CDTF">2024-10-28T12:12:19Z</dcterms:modified>
</cp:coreProperties>
</file>